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7" r:id="rId2"/>
  </p:sldMasterIdLst>
  <p:notesMasterIdLst>
    <p:notesMasterId r:id="rId39"/>
  </p:notesMasterIdLst>
  <p:sldIdLst>
    <p:sldId id="285" r:id="rId3"/>
    <p:sldId id="257" r:id="rId4"/>
    <p:sldId id="278" r:id="rId5"/>
    <p:sldId id="331" r:id="rId6"/>
    <p:sldId id="313" r:id="rId7"/>
    <p:sldId id="333" r:id="rId8"/>
    <p:sldId id="314" r:id="rId9"/>
    <p:sldId id="315" r:id="rId10"/>
    <p:sldId id="316" r:id="rId11"/>
    <p:sldId id="279" r:id="rId12"/>
    <p:sldId id="317" r:id="rId13"/>
    <p:sldId id="318" r:id="rId14"/>
    <p:sldId id="262" r:id="rId15"/>
    <p:sldId id="280" r:id="rId16"/>
    <p:sldId id="334" r:id="rId17"/>
    <p:sldId id="335" r:id="rId18"/>
    <p:sldId id="336" r:id="rId19"/>
    <p:sldId id="337" r:id="rId20"/>
    <p:sldId id="338" r:id="rId21"/>
    <p:sldId id="342" r:id="rId22"/>
    <p:sldId id="346" r:id="rId23"/>
    <p:sldId id="347" r:id="rId24"/>
    <p:sldId id="343" r:id="rId25"/>
    <p:sldId id="344" r:id="rId26"/>
    <p:sldId id="345" r:id="rId27"/>
    <p:sldId id="321" r:id="rId28"/>
    <p:sldId id="323" r:id="rId29"/>
    <p:sldId id="263" r:id="rId30"/>
    <p:sldId id="322" r:id="rId31"/>
    <p:sldId id="324" r:id="rId32"/>
    <p:sldId id="328" r:id="rId33"/>
    <p:sldId id="288" r:id="rId34"/>
    <p:sldId id="327" r:id="rId35"/>
    <p:sldId id="329" r:id="rId36"/>
    <p:sldId id="330" r:id="rId37"/>
    <p:sldId id="282" r:id="rId3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CB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72" autoAdjust="0"/>
    <p:restoredTop sz="94660"/>
  </p:normalViewPr>
  <p:slideViewPr>
    <p:cSldViewPr>
      <p:cViewPr varScale="1">
        <p:scale>
          <a:sx n="61" d="100"/>
          <a:sy n="61" d="100"/>
        </p:scale>
        <p:origin x="78"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03481975-B468-4EB0-8F05-538DCAEE7A28}" type="datetimeFigureOut">
              <a:rPr lang="zh-CN" altLang="en-US"/>
              <a:pPr/>
              <a:t>2019/9/26</a:t>
            </a:fld>
            <a:endParaRPr lang="en-US" altLang="zh-CN"/>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A3327029-A49D-4C1F-91A9-2211BC4D92EC}"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幻灯片图像占位符 1"/>
          <p:cNvSpPr>
            <a:spLocks noGrp="1" noRot="1" noChangeAspect="1" noTextEdit="1"/>
          </p:cNvSpPr>
          <p:nvPr>
            <p:ph type="sldImg"/>
          </p:nvPr>
        </p:nvSpPr>
        <p:spPr>
          <a:ln/>
        </p:spPr>
      </p:sp>
      <p:sp>
        <p:nvSpPr>
          <p:cNvPr id="228355"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BC15007C-9673-4BE0-A3FA-0EF8A7021F5A}" type="slidenum">
              <a:rPr lang="zh-CN" altLang="en-US" sz="1200">
                <a:latin typeface="Calibri" panose="020F0502020204030204" pitchFamily="34" charset="0"/>
              </a:rPr>
              <a:pPr algn="r" eaLnBrk="1" hangingPunct="1"/>
              <a:t>11</a:t>
            </a:fld>
            <a:endParaRPr lang="en-US" altLang="zh-CN"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幻灯片图像占位符 1"/>
          <p:cNvSpPr>
            <a:spLocks noGrp="1" noRot="1" noChangeAspect="1" noTextEdit="1"/>
          </p:cNvSpPr>
          <p:nvPr>
            <p:ph type="sldImg"/>
          </p:nvPr>
        </p:nvSpPr>
        <p:spPr>
          <a:ln/>
        </p:spPr>
      </p:sp>
      <p:sp>
        <p:nvSpPr>
          <p:cNvPr id="230403"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6666E348-3670-4F7D-A2A0-11B29AE8BCB5}" type="slidenum">
              <a:rPr lang="zh-CN" altLang="en-US" sz="1200">
                <a:latin typeface="Calibri" panose="020F0502020204030204" pitchFamily="34" charset="0"/>
              </a:rPr>
              <a:pPr algn="r" eaLnBrk="1" hangingPunct="1"/>
              <a:t>12</a:t>
            </a:fld>
            <a:endParaRPr lang="en-US" altLang="zh-CN"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Ro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Ro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Ro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Ro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幻灯片图像占位符 1"/>
          <p:cNvSpPr>
            <a:spLocks noGrp="1" noRot="1" noChangeAspect="1" noTextEdit="1"/>
          </p:cNvSpPr>
          <p:nvPr>
            <p:ph type="sldImg"/>
          </p:nvPr>
        </p:nvSpPr>
        <p:spPr>
          <a:ln/>
        </p:spPr>
      </p:sp>
      <p:sp>
        <p:nvSpPr>
          <p:cNvPr id="276483"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50B7EEAB-19DF-4BF3-BD25-60CECB93434F}" type="slidenum">
              <a:rPr lang="zh-CN" altLang="en-US" sz="1200">
                <a:latin typeface="Calibri" panose="020F0502020204030204" pitchFamily="34" charset="0"/>
              </a:rPr>
              <a:pPr algn="r" eaLnBrk="1" hangingPunct="1"/>
              <a:t>4</a:t>
            </a:fld>
            <a:endParaRPr lang="en-US" altLang="zh-CN"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a:ln/>
        </p:spPr>
      </p:sp>
      <p:sp>
        <p:nvSpPr>
          <p:cNvPr id="202755"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42B4EB92-2F7C-46F6-AFAB-17FE84086CA1}" type="slidenum">
              <a:rPr lang="zh-CN" altLang="en-US" sz="1200">
                <a:latin typeface="Calibri" panose="020F0502020204030204" pitchFamily="34" charset="0"/>
              </a:rPr>
              <a:pPr algn="r" eaLnBrk="1" hangingPunct="1"/>
              <a:t>5</a:t>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幻灯片图像占位符 1"/>
          <p:cNvSpPr>
            <a:spLocks noGrp="1" noRot="1" noChangeAspect="1" noTextEdit="1"/>
          </p:cNvSpPr>
          <p:nvPr>
            <p:ph type="sldImg"/>
          </p:nvPr>
        </p:nvSpPr>
        <p:spPr>
          <a:ln/>
        </p:spPr>
      </p:sp>
      <p:sp>
        <p:nvSpPr>
          <p:cNvPr id="280579"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D2AF149-0421-4F27-B721-4C4935AF2259}" type="slidenum">
              <a:rPr lang="zh-CN" altLang="en-US" sz="1200">
                <a:latin typeface="Calibri" panose="020F0502020204030204" pitchFamily="34" charset="0"/>
              </a:rPr>
              <a:pPr algn="r" eaLnBrk="1" hangingPunct="1"/>
              <a:t>6</a:t>
            </a:fld>
            <a:endParaRPr lang="en-US" altLang="zh-CN"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a:ln/>
        </p:spPr>
      </p:sp>
      <p:sp>
        <p:nvSpPr>
          <p:cNvPr id="204803"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4C6A68C0-BA15-4339-BD17-ED24A2F48A72}" type="slidenum">
              <a:rPr lang="zh-CN" altLang="en-US" sz="1200">
                <a:latin typeface="Calibri" panose="020F0502020204030204" pitchFamily="34" charset="0"/>
              </a:rPr>
              <a:pPr algn="r" eaLnBrk="1" hangingPunct="1"/>
              <a:t>7</a:t>
            </a:fld>
            <a:endParaRPr lang="en-US" altLang="zh-CN"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幻灯片图像占位符 1"/>
          <p:cNvSpPr>
            <a:spLocks noGrp="1" noRot="1" noChangeAspect="1" noTextEdit="1"/>
          </p:cNvSpPr>
          <p:nvPr>
            <p:ph type="sldImg"/>
          </p:nvPr>
        </p:nvSpPr>
        <p:spPr>
          <a:ln/>
        </p:spPr>
      </p:sp>
      <p:sp>
        <p:nvSpPr>
          <p:cNvPr id="206851"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4C6051A-BC89-471A-87AB-712B99B9555F}" type="slidenum">
              <a:rPr lang="zh-CN" altLang="en-US" sz="1200">
                <a:latin typeface="Calibri" panose="020F0502020204030204" pitchFamily="34" charset="0"/>
              </a:rPr>
              <a:pPr algn="r" eaLnBrk="1" hangingPunct="1"/>
              <a:t>8</a:t>
            </a:fld>
            <a:endParaRPr lang="en-US" altLang="zh-CN"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幻灯片图像占位符 1"/>
          <p:cNvSpPr>
            <a:spLocks noGrp="1" noRot="1" noChangeAspect="1" noTextEdit="1"/>
          </p:cNvSpPr>
          <p:nvPr>
            <p:ph type="sldImg"/>
          </p:nvPr>
        </p:nvSpPr>
        <p:spPr>
          <a:ln/>
        </p:spPr>
      </p:sp>
      <p:sp>
        <p:nvSpPr>
          <p:cNvPr id="208899" name="备注占位符 2"/>
          <p:cNvSpPr>
            <a:spLocks noGrp="1"/>
          </p:cNvSpPr>
          <p:nvPr>
            <p:ph type="body" idx="1"/>
          </p:nvPr>
        </p:nvSpPr>
        <p:spPr/>
        <p:txBody>
          <a:bodyPr/>
          <a:lstStyle/>
          <a:p>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C14873D-7929-4CD4-A6B8-307AB8FD5351}" type="slidenum">
              <a:rPr lang="zh-CN" altLang="en-US" sz="1200">
                <a:latin typeface="Calibri" panose="020F0502020204030204" pitchFamily="34" charset="0"/>
              </a:rPr>
              <a:pPr algn="r" eaLnBrk="1" hangingPunct="1"/>
              <a:t>9</a:t>
            </a:fld>
            <a:endParaRPr lang="en-US" altLang="zh-CN"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CDAF891-D694-4D71-BE31-1988CC845036}"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D6B0D59-18EA-495F-B7B1-18CE2DEB2A94}" type="slidenum">
              <a:rPr lang="zh-CN" altLang="en-US"/>
              <a:pPr/>
              <a:t>‹#›</a:t>
            </a:fld>
            <a:endParaRPr lang="en-US" altLang="zh-CN"/>
          </a:p>
        </p:txBody>
      </p:sp>
    </p:spTree>
    <p:extLst>
      <p:ext uri="{BB962C8B-B14F-4D97-AF65-F5344CB8AC3E}">
        <p14:creationId xmlns:p14="http://schemas.microsoft.com/office/powerpoint/2010/main" val="58698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8D3D7EE-B83A-4326-AD27-F19A09E4A168}"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78E9B46-C3EC-44EC-A2DE-27182978290B}" type="slidenum">
              <a:rPr lang="zh-CN" altLang="en-US"/>
              <a:pPr/>
              <a:t>‹#›</a:t>
            </a:fld>
            <a:endParaRPr lang="en-US" altLang="zh-CN"/>
          </a:p>
        </p:txBody>
      </p:sp>
    </p:spTree>
    <p:extLst>
      <p:ext uri="{BB962C8B-B14F-4D97-AF65-F5344CB8AC3E}">
        <p14:creationId xmlns:p14="http://schemas.microsoft.com/office/powerpoint/2010/main" val="191405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0EA016-94AC-4D78-A903-A230458776CA}"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BE7E92F-DCC5-4672-9147-66CD451DE996}" type="slidenum">
              <a:rPr lang="zh-CN" altLang="en-US"/>
              <a:pPr/>
              <a:t>‹#›</a:t>
            </a:fld>
            <a:endParaRPr lang="en-US" altLang="zh-CN"/>
          </a:p>
        </p:txBody>
      </p:sp>
    </p:spTree>
    <p:extLst>
      <p:ext uri="{BB962C8B-B14F-4D97-AF65-F5344CB8AC3E}">
        <p14:creationId xmlns:p14="http://schemas.microsoft.com/office/powerpoint/2010/main" val="161075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0066E53-C2BC-4EBC-9DC6-BE7FCACE3992}"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17ED710-FFC1-4565-8812-B1AC0130D6C7}" type="slidenum">
              <a:rPr lang="zh-CN" altLang="en-US"/>
              <a:pPr/>
              <a:t>‹#›</a:t>
            </a:fld>
            <a:endParaRPr lang="en-US" altLang="zh-CN"/>
          </a:p>
        </p:txBody>
      </p:sp>
    </p:spTree>
    <p:extLst>
      <p:ext uri="{BB962C8B-B14F-4D97-AF65-F5344CB8AC3E}">
        <p14:creationId xmlns:p14="http://schemas.microsoft.com/office/powerpoint/2010/main" val="116451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EC0306-30B8-4B85-9F74-038C69617816}"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EF82390-B9BE-4D09-83EB-EC33A0F4331E}" type="slidenum">
              <a:rPr lang="zh-CN" altLang="en-US"/>
              <a:pPr/>
              <a:t>‹#›</a:t>
            </a:fld>
            <a:endParaRPr lang="en-US" altLang="zh-CN"/>
          </a:p>
        </p:txBody>
      </p:sp>
    </p:spTree>
    <p:extLst>
      <p:ext uri="{BB962C8B-B14F-4D97-AF65-F5344CB8AC3E}">
        <p14:creationId xmlns:p14="http://schemas.microsoft.com/office/powerpoint/2010/main" val="18446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A73642CC-9547-47D5-8362-CFA1D4D9F2BE}"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5838F87-AE99-4D37-AA76-7CFB6A2C6E42}" type="slidenum">
              <a:rPr lang="zh-CN" altLang="en-US"/>
              <a:pPr/>
              <a:t>‹#›</a:t>
            </a:fld>
            <a:endParaRPr lang="en-US" altLang="zh-CN"/>
          </a:p>
        </p:txBody>
      </p:sp>
    </p:spTree>
    <p:extLst>
      <p:ext uri="{BB962C8B-B14F-4D97-AF65-F5344CB8AC3E}">
        <p14:creationId xmlns:p14="http://schemas.microsoft.com/office/powerpoint/2010/main" val="107977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C64B9AA3-62C0-4B4B-B50F-3E0BB408306E}"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CA023EEF-CA02-41D6-869E-91B905D1B288}" type="slidenum">
              <a:rPr lang="zh-CN" altLang="en-US"/>
              <a:pPr/>
              <a:t>‹#›</a:t>
            </a:fld>
            <a:endParaRPr lang="en-US" altLang="zh-CN"/>
          </a:p>
        </p:txBody>
      </p:sp>
    </p:spTree>
    <p:extLst>
      <p:ext uri="{BB962C8B-B14F-4D97-AF65-F5344CB8AC3E}">
        <p14:creationId xmlns:p14="http://schemas.microsoft.com/office/powerpoint/2010/main" val="83251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F48CCD10-C33A-4CBA-867B-DE7BFF6E5B6E}" type="datetimeFigureOut">
              <a:rPr lang="zh-CN" altLang="en-US"/>
              <a:pPr>
                <a:defRPr/>
              </a:pPr>
              <a:t>2019/9/26</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067575A0-8CF6-4A15-8386-65770ADE2219}" type="slidenum">
              <a:rPr lang="zh-CN" altLang="en-US"/>
              <a:pPr/>
              <a:t>‹#›</a:t>
            </a:fld>
            <a:endParaRPr lang="en-US" altLang="zh-CN"/>
          </a:p>
        </p:txBody>
      </p:sp>
    </p:spTree>
    <p:extLst>
      <p:ext uri="{BB962C8B-B14F-4D97-AF65-F5344CB8AC3E}">
        <p14:creationId xmlns:p14="http://schemas.microsoft.com/office/powerpoint/2010/main" val="426395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05564C3B-1EA7-4B41-A3C0-576F78B3241A}" type="datetimeFigureOut">
              <a:rPr lang="zh-CN" altLang="en-US"/>
              <a:pPr>
                <a:defRPr/>
              </a:pPr>
              <a:t>2019/9/26</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0D8DEBFE-333D-4E1C-BB73-68759E04865F}" type="slidenum">
              <a:rPr lang="zh-CN" altLang="en-US"/>
              <a:pPr/>
              <a:t>‹#›</a:t>
            </a:fld>
            <a:endParaRPr lang="en-US" altLang="zh-CN"/>
          </a:p>
        </p:txBody>
      </p:sp>
    </p:spTree>
    <p:extLst>
      <p:ext uri="{BB962C8B-B14F-4D97-AF65-F5344CB8AC3E}">
        <p14:creationId xmlns:p14="http://schemas.microsoft.com/office/powerpoint/2010/main" val="163561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060FBF9F-CB70-4191-9C0A-C0E51CF6A00A}" type="datetimeFigureOut">
              <a:rPr lang="zh-CN" altLang="en-US"/>
              <a:pPr>
                <a:defRPr/>
              </a:pPr>
              <a:t>2019/9/26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4F16E68F-19E7-4258-8914-6BF3BB352725}" type="slidenum">
              <a:rPr lang="zh-CN" altLang="en-US"/>
              <a:pPr/>
              <a:t>‹#›</a:t>
            </a:fld>
            <a:endParaRPr lang="en-US" altLang="zh-CN"/>
          </a:p>
        </p:txBody>
      </p:sp>
    </p:spTree>
    <p:extLst>
      <p:ext uri="{BB962C8B-B14F-4D97-AF65-F5344CB8AC3E}">
        <p14:creationId xmlns:p14="http://schemas.microsoft.com/office/powerpoint/2010/main" val="239467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A0984228-8EB1-4F45-B219-C19142E43E0E}"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CD48F5F1-8351-45E8-897A-6A3531F6C185}" type="slidenum">
              <a:rPr lang="zh-CN" altLang="en-US"/>
              <a:pPr/>
              <a:t>‹#›</a:t>
            </a:fld>
            <a:endParaRPr lang="en-US" altLang="zh-CN"/>
          </a:p>
        </p:txBody>
      </p:sp>
    </p:spTree>
    <p:extLst>
      <p:ext uri="{BB962C8B-B14F-4D97-AF65-F5344CB8AC3E}">
        <p14:creationId xmlns:p14="http://schemas.microsoft.com/office/powerpoint/2010/main" val="360440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642E07-7A41-4DFE-8A4F-4BE02B565834}"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0AE5BDB-F0A2-4103-BF02-28A9DE3EBF54}" type="slidenum">
              <a:rPr lang="zh-CN" altLang="en-US"/>
              <a:pPr/>
              <a:t>‹#›</a:t>
            </a:fld>
            <a:endParaRPr lang="en-US" altLang="zh-CN"/>
          </a:p>
        </p:txBody>
      </p:sp>
    </p:spTree>
    <p:extLst>
      <p:ext uri="{BB962C8B-B14F-4D97-AF65-F5344CB8AC3E}">
        <p14:creationId xmlns:p14="http://schemas.microsoft.com/office/powerpoint/2010/main" val="68370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B01F4579-1E37-490F-8FD9-B0739F1162AA}"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8A19345-0AEE-4A20-B459-1C40CBBF7497}" type="slidenum">
              <a:rPr lang="zh-CN" altLang="en-US"/>
              <a:pPr/>
              <a:t>‹#›</a:t>
            </a:fld>
            <a:endParaRPr lang="en-US" altLang="zh-CN"/>
          </a:p>
        </p:txBody>
      </p:sp>
    </p:spTree>
    <p:extLst>
      <p:ext uri="{BB962C8B-B14F-4D97-AF65-F5344CB8AC3E}">
        <p14:creationId xmlns:p14="http://schemas.microsoft.com/office/powerpoint/2010/main" val="270667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9882BB5-6777-422F-91AB-60F6879518A0}"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6B1EAE5-668E-407E-B332-57AFA0053F00}" type="slidenum">
              <a:rPr lang="zh-CN" altLang="en-US"/>
              <a:pPr/>
              <a:t>‹#›</a:t>
            </a:fld>
            <a:endParaRPr lang="en-US" altLang="zh-CN"/>
          </a:p>
        </p:txBody>
      </p:sp>
    </p:spTree>
    <p:extLst>
      <p:ext uri="{BB962C8B-B14F-4D97-AF65-F5344CB8AC3E}">
        <p14:creationId xmlns:p14="http://schemas.microsoft.com/office/powerpoint/2010/main" val="38117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39617EB-CC09-4F2A-874F-251E7E1D4C6E}"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8211C6A-EB5C-40A5-A26B-28C3B5767560}" type="slidenum">
              <a:rPr lang="zh-CN" altLang="en-US"/>
              <a:pPr/>
              <a:t>‹#›</a:t>
            </a:fld>
            <a:endParaRPr lang="en-US" altLang="zh-CN"/>
          </a:p>
        </p:txBody>
      </p:sp>
    </p:spTree>
    <p:extLst>
      <p:ext uri="{BB962C8B-B14F-4D97-AF65-F5344CB8AC3E}">
        <p14:creationId xmlns:p14="http://schemas.microsoft.com/office/powerpoint/2010/main" val="4767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504F0D9-4C1D-4C93-A6FF-16CCBC42B9AB}"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03E470B-C9D5-451E-A8CE-97BBC63C1A1C}" type="slidenum">
              <a:rPr lang="zh-CN" altLang="en-US"/>
              <a:pPr/>
              <a:t>‹#›</a:t>
            </a:fld>
            <a:endParaRPr lang="en-US" altLang="zh-CN"/>
          </a:p>
        </p:txBody>
      </p:sp>
    </p:spTree>
    <p:extLst>
      <p:ext uri="{BB962C8B-B14F-4D97-AF65-F5344CB8AC3E}">
        <p14:creationId xmlns:p14="http://schemas.microsoft.com/office/powerpoint/2010/main" val="126913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928289D-A9C3-42C6-AD3D-EAC37D3AB8C9}" type="datetimeFigureOut">
              <a:rPr lang="zh-CN" altLang="en-US"/>
              <a:pPr>
                <a:defRPr/>
              </a:pPr>
              <a:t>2019/9/26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FDF9BF0-C1F3-4587-85E3-CCE022FD09A5}" type="slidenum">
              <a:rPr lang="zh-CN" altLang="en-US"/>
              <a:pPr/>
              <a:t>‹#›</a:t>
            </a:fld>
            <a:endParaRPr lang="en-US" altLang="zh-CN"/>
          </a:p>
        </p:txBody>
      </p:sp>
    </p:spTree>
    <p:extLst>
      <p:ext uri="{BB962C8B-B14F-4D97-AF65-F5344CB8AC3E}">
        <p14:creationId xmlns:p14="http://schemas.microsoft.com/office/powerpoint/2010/main" val="21210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71D331-476A-4A4D-A394-F4314F6C50F2}" type="datetimeFigureOut">
              <a:rPr lang="zh-CN" altLang="en-US"/>
              <a:pPr>
                <a:defRPr/>
              </a:pPr>
              <a:t>2019/9/26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7D0D7C79-598D-4F84-AD3D-503F8E19E946}" type="slidenum">
              <a:rPr lang="zh-CN" altLang="en-US"/>
              <a:pPr/>
              <a:t>‹#›</a:t>
            </a:fld>
            <a:endParaRPr lang="en-US" altLang="zh-CN"/>
          </a:p>
        </p:txBody>
      </p:sp>
    </p:spTree>
    <p:extLst>
      <p:ext uri="{BB962C8B-B14F-4D97-AF65-F5344CB8AC3E}">
        <p14:creationId xmlns:p14="http://schemas.microsoft.com/office/powerpoint/2010/main" val="166998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3CA23E9-09EF-47C0-96CD-D37D71C55A15}" type="datetimeFigureOut">
              <a:rPr lang="zh-CN" altLang="en-US"/>
              <a:pPr>
                <a:defRPr/>
              </a:pPr>
              <a:t>2019/9/26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26102486-2861-4C22-B52E-2E3C6C795BA8}" type="slidenum">
              <a:rPr lang="zh-CN" altLang="en-US"/>
              <a:pPr/>
              <a:t>‹#›</a:t>
            </a:fld>
            <a:endParaRPr lang="en-US" altLang="zh-CN"/>
          </a:p>
        </p:txBody>
      </p:sp>
    </p:spTree>
    <p:extLst>
      <p:ext uri="{BB962C8B-B14F-4D97-AF65-F5344CB8AC3E}">
        <p14:creationId xmlns:p14="http://schemas.microsoft.com/office/powerpoint/2010/main" val="424470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9524290-90F5-4385-825F-0279796889B6}" type="datetimeFigureOut">
              <a:rPr lang="zh-CN" altLang="en-US"/>
              <a:pPr>
                <a:defRPr/>
              </a:pPr>
              <a:t>2019/9/26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960A72F-2DB1-4C50-9836-D90E99EC3A26}" type="slidenum">
              <a:rPr lang="zh-CN" altLang="en-US"/>
              <a:pPr/>
              <a:t>‹#›</a:t>
            </a:fld>
            <a:endParaRPr lang="en-US" altLang="zh-CN"/>
          </a:p>
        </p:txBody>
      </p:sp>
    </p:spTree>
    <p:extLst>
      <p:ext uri="{BB962C8B-B14F-4D97-AF65-F5344CB8AC3E}">
        <p14:creationId xmlns:p14="http://schemas.microsoft.com/office/powerpoint/2010/main" val="243885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E17AD8A-5171-4358-8372-5197EB7CA206}" type="datetimeFigureOut">
              <a:rPr lang="zh-CN" altLang="en-US"/>
              <a:pPr>
                <a:defRPr/>
              </a:pPr>
              <a:t>2019/9/26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BA0C55A-2E78-4DA7-B220-7F1E448B86E9}" type="slidenum">
              <a:rPr lang="zh-CN" altLang="en-US"/>
              <a:pPr/>
              <a:t>‹#›</a:t>
            </a:fld>
            <a:endParaRPr lang="en-US" altLang="zh-CN"/>
          </a:p>
        </p:txBody>
      </p:sp>
    </p:spTree>
    <p:extLst>
      <p:ext uri="{BB962C8B-B14F-4D97-AF65-F5344CB8AC3E}">
        <p14:creationId xmlns:p14="http://schemas.microsoft.com/office/powerpoint/2010/main" val="362225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932383B-D58A-4009-B625-46C8130A55E7}" type="datetimeFigureOut">
              <a:rPr lang="zh-CN" altLang="en-US"/>
              <a:pPr>
                <a:defRPr/>
              </a:pPr>
              <a:t>2019/9/26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9E7C3D8-793C-475D-8A49-BF94BF6C4421}" type="slidenum">
              <a:rPr lang="zh-CN" altLang="en-US"/>
              <a:pPr/>
              <a:t>‹#›</a:t>
            </a:fld>
            <a:endParaRPr lang="en-US" altLang="zh-CN"/>
          </a:p>
        </p:txBody>
      </p:sp>
    </p:spTree>
    <p:extLst>
      <p:ext uri="{BB962C8B-B14F-4D97-AF65-F5344CB8AC3E}">
        <p14:creationId xmlns:p14="http://schemas.microsoft.com/office/powerpoint/2010/main" val="370030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0C1131EB-9802-44D6-9E36-360F47EAC068}" type="datetimeFigureOut">
              <a:rPr lang="zh-CN" altLang="en-US"/>
              <a:pPr>
                <a:defRPr/>
              </a:pPr>
              <a:t>2019/9/26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ea typeface="黑体" panose="02010609060101010101" pitchFamily="49" charset="-122"/>
              </a:defRPr>
            </a:lvl1pPr>
          </a:lstStyle>
          <a:p>
            <a:fld id="{FD2E7A4B-E09A-40D0-8534-F5EDC1E751F7}"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483"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672D922-B7C2-4607-BDA2-2C205DCCDF62}" type="datetimeFigureOut">
              <a:rPr lang="zh-CN" altLang="en-US"/>
              <a:pPr>
                <a:defRPr/>
              </a:pPr>
              <a:t>2019/9/26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defRPr>
            </a:lvl1pPr>
          </a:lstStyle>
          <a:p>
            <a:fld id="{BAD4B583-EF54-4105-8718-5B441303E864}"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2339975" y="3573463"/>
            <a:ext cx="5111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t>现代图书查重和审核</a:t>
            </a:r>
          </a:p>
        </p:txBody>
      </p:sp>
      <p:sp>
        <p:nvSpPr>
          <p:cNvPr id="143367" name="Text Box 7"/>
          <p:cNvSpPr txBox="1">
            <a:spLocks noChangeArrowheads="1"/>
          </p:cNvSpPr>
          <p:nvPr/>
        </p:nvSpPr>
        <p:spPr bwMode="auto">
          <a:xfrm>
            <a:off x="1258888" y="1916113"/>
            <a:ext cx="7127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6000" b="1">
                <a:solidFill>
                  <a:schemeClr val="hlink"/>
                </a:solidFill>
                <a:ea typeface="华文新魏" panose="02010800040101010101" pitchFamily="2" charset="-122"/>
              </a:rPr>
              <a:t>数字资源查重系统</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827088" y="2349500"/>
            <a:ext cx="77057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914400" indent="-457200" eaLnBrk="0" hangingPunct="0">
              <a:defRPr>
                <a:solidFill>
                  <a:schemeClr val="tx1"/>
                </a:solidFill>
                <a:latin typeface="Arial" panose="020B0604020202020204" pitchFamily="34" charset="0"/>
                <a:ea typeface="宋体" panose="02010600030101010101" pitchFamily="2" charset="-122"/>
              </a:defRPr>
            </a:lvl2pPr>
            <a:lvl3pPr marL="1371600" indent="-457200" eaLnBrk="0" hangingPunct="0">
              <a:defRPr>
                <a:solidFill>
                  <a:schemeClr val="tx1"/>
                </a:solidFill>
                <a:latin typeface="Arial" panose="020B0604020202020204" pitchFamily="34" charset="0"/>
                <a:ea typeface="宋体" panose="02010600030101010101" pitchFamily="2" charset="-122"/>
              </a:defRPr>
            </a:lvl3pPr>
            <a:lvl4pPr marL="1828800" indent="-457200" eaLnBrk="0" hangingPunct="0">
              <a:defRPr>
                <a:solidFill>
                  <a:schemeClr val="tx1"/>
                </a:solidFill>
                <a:latin typeface="Arial" panose="020B0604020202020204" pitchFamily="34" charset="0"/>
                <a:ea typeface="宋体" panose="02010600030101010101" pitchFamily="2" charset="-122"/>
              </a:defRPr>
            </a:lvl4pPr>
            <a:lvl5pPr marL="2286000" indent="-457200" eaLnBrk="0" hangingPunct="0">
              <a:defRPr>
                <a:solidFill>
                  <a:schemeClr val="tx1"/>
                </a:solidFill>
                <a:latin typeface="Arial" panose="020B0604020202020204" pitchFamily="34" charset="0"/>
                <a:ea typeface="宋体" panose="02010600030101010101" pitchFamily="2" charset="-122"/>
              </a:defRPr>
            </a:lvl5pPr>
            <a:lvl6pPr marL="27432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Tx/>
              <a:buAutoNum type="ea1ChsPlain" startAt="2"/>
            </a:pPr>
            <a:r>
              <a:rPr lang="zh-CN" altLang="en-US" sz="5000"/>
              <a:t>  查重规则</a:t>
            </a:r>
          </a:p>
          <a:p>
            <a:pPr algn="ctr" eaLnBrk="1" hangingPunct="1"/>
            <a:r>
              <a:rPr lang="zh-CN" altLang="en-US" sz="5000"/>
              <a:t>（以现代图书为例）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折角形 9"/>
          <p:cNvSpPr/>
          <p:nvPr/>
        </p:nvSpPr>
        <p:spPr>
          <a:xfrm>
            <a:off x="142875" y="1571625"/>
            <a:ext cx="2143125" cy="1857375"/>
          </a:xfrm>
          <a:prstGeom prst="foldedCorner">
            <a:avLst/>
          </a:prstGeom>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nchorCtr="1"/>
          <a:lstStyle/>
          <a:p>
            <a:pPr>
              <a:lnSpc>
                <a:spcPts val="2000"/>
              </a:lnSpc>
              <a:defRPr/>
            </a:pPr>
            <a:r>
              <a:rPr lang="zh-CN" altLang="en-US" sz="2400" b="1">
                <a:solidFill>
                  <a:srgbClr val="FFC000"/>
                </a:solidFill>
              </a:rPr>
              <a:t>中国文化概论</a:t>
            </a:r>
            <a:endParaRPr lang="en-US" altLang="zh-CN" sz="2400" b="1">
              <a:solidFill>
                <a:srgbClr val="FFC000"/>
              </a:solidFill>
            </a:endParaRPr>
          </a:p>
          <a:p>
            <a:pPr>
              <a:lnSpc>
                <a:spcPts val="2000"/>
              </a:lnSpc>
              <a:defRPr/>
            </a:pPr>
            <a:endParaRPr lang="en-US" altLang="zh-CN" sz="1400" b="1">
              <a:solidFill>
                <a:srgbClr val="FFC000"/>
              </a:solidFill>
            </a:endParaRPr>
          </a:p>
          <a:p>
            <a:pPr>
              <a:lnSpc>
                <a:spcPts val="2000"/>
              </a:lnSpc>
              <a:defRPr/>
            </a:pPr>
            <a:r>
              <a:rPr lang="zh-CN" altLang="en-US" sz="1400" b="1">
                <a:solidFill>
                  <a:srgbClr val="FFC000"/>
                </a:solidFill>
              </a:rPr>
              <a:t>李宗桂</a:t>
            </a:r>
            <a:endParaRPr lang="en-US" altLang="zh-CN" sz="1400" b="1">
              <a:solidFill>
                <a:srgbClr val="FFC000"/>
              </a:solidFill>
            </a:endParaRPr>
          </a:p>
          <a:p>
            <a:pPr>
              <a:lnSpc>
                <a:spcPts val="2000"/>
              </a:lnSpc>
              <a:defRPr/>
            </a:pPr>
            <a:r>
              <a:rPr lang="zh-CN" altLang="en-US" sz="1400" b="1">
                <a:solidFill>
                  <a:srgbClr val="FFC000"/>
                </a:solidFill>
              </a:rPr>
              <a:t>中山大学出版社</a:t>
            </a:r>
            <a:endParaRPr lang="en-US" altLang="zh-CN" sz="1400" b="1">
              <a:solidFill>
                <a:srgbClr val="FFC000"/>
              </a:solidFill>
            </a:endParaRPr>
          </a:p>
          <a:p>
            <a:pPr>
              <a:lnSpc>
                <a:spcPts val="2000"/>
              </a:lnSpc>
              <a:defRPr/>
            </a:pPr>
            <a:r>
              <a:rPr lang="en-US" altLang="zh-CN" sz="1400" b="1">
                <a:solidFill>
                  <a:srgbClr val="FFC000"/>
                </a:solidFill>
              </a:rPr>
              <a:t>1988</a:t>
            </a:r>
          </a:p>
        </p:txBody>
      </p:sp>
      <p:sp>
        <p:nvSpPr>
          <p:cNvPr id="11" name="折角形 10"/>
          <p:cNvSpPr/>
          <p:nvPr/>
        </p:nvSpPr>
        <p:spPr>
          <a:xfrm>
            <a:off x="2500313" y="3929063"/>
            <a:ext cx="2928937" cy="571500"/>
          </a:xfrm>
          <a:prstGeom prst="foldedCorner">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000" b="1">
                <a:solidFill>
                  <a:schemeClr val="accent6">
                    <a:lumMod val="50000"/>
                  </a:schemeClr>
                </a:solidFill>
              </a:rPr>
              <a:t>中国文化概论</a:t>
            </a:r>
            <a:endParaRPr lang="en-US" altLang="zh-CN" sz="2000" b="1">
              <a:solidFill>
                <a:schemeClr val="accent6">
                  <a:lumMod val="50000"/>
                </a:schemeClr>
              </a:solidFill>
            </a:endParaRPr>
          </a:p>
          <a:p>
            <a:pPr>
              <a:defRPr/>
            </a:pPr>
            <a:r>
              <a:rPr lang="zh-CN" altLang="en-US" sz="1400" b="1">
                <a:solidFill>
                  <a:schemeClr val="accent6">
                    <a:lumMod val="50000"/>
                  </a:schemeClr>
                </a:solidFill>
              </a:rPr>
              <a:t>李建中 武汉大学出版社 </a:t>
            </a:r>
            <a:r>
              <a:rPr lang="en-US" altLang="zh-CN" sz="1400" b="1">
                <a:solidFill>
                  <a:schemeClr val="accent6">
                    <a:lumMod val="50000"/>
                  </a:schemeClr>
                </a:solidFill>
              </a:rPr>
              <a:t>2005</a:t>
            </a:r>
          </a:p>
        </p:txBody>
      </p:sp>
      <p:sp>
        <p:nvSpPr>
          <p:cNvPr id="30" name="矩形 29"/>
          <p:cNvSpPr/>
          <p:nvPr/>
        </p:nvSpPr>
        <p:spPr>
          <a:xfrm>
            <a:off x="5715000" y="3281363"/>
            <a:ext cx="785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100%</a:t>
            </a:r>
            <a:endParaRPr lang="zh-CN" altLang="en-US">
              <a:latin typeface="Tahoma" panose="020B0604030504040204" pitchFamily="34" charset="0"/>
              <a:cs typeface="Tahoma" panose="020B0604030504040204" pitchFamily="34" charset="0"/>
            </a:endParaRPr>
          </a:p>
        </p:txBody>
      </p:sp>
      <p:sp>
        <p:nvSpPr>
          <p:cNvPr id="31" name="矩形 30"/>
          <p:cNvSpPr/>
          <p:nvPr/>
        </p:nvSpPr>
        <p:spPr>
          <a:xfrm>
            <a:off x="5715000" y="4000500"/>
            <a:ext cx="785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100%</a:t>
            </a:r>
            <a:endParaRPr lang="zh-CN" altLang="en-US">
              <a:latin typeface="Tahoma" panose="020B0604030504040204" pitchFamily="34" charset="0"/>
              <a:cs typeface="Tahoma" panose="020B0604030504040204" pitchFamily="34" charset="0"/>
            </a:endParaRPr>
          </a:p>
        </p:txBody>
      </p:sp>
      <p:sp>
        <p:nvSpPr>
          <p:cNvPr id="32" name="矩形 31"/>
          <p:cNvSpPr/>
          <p:nvPr/>
        </p:nvSpPr>
        <p:spPr>
          <a:xfrm>
            <a:off x="5715000" y="4732338"/>
            <a:ext cx="785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100%</a:t>
            </a:r>
            <a:endParaRPr lang="zh-CN" altLang="en-US">
              <a:latin typeface="Tahoma" panose="020B0604030504040204" pitchFamily="34" charset="0"/>
              <a:cs typeface="Tahoma" panose="020B0604030504040204" pitchFamily="34" charset="0"/>
            </a:endParaRPr>
          </a:p>
        </p:txBody>
      </p:sp>
      <p:sp>
        <p:nvSpPr>
          <p:cNvPr id="33" name="矩形 32"/>
          <p:cNvSpPr/>
          <p:nvPr/>
        </p:nvSpPr>
        <p:spPr>
          <a:xfrm>
            <a:off x="5715000" y="5437188"/>
            <a:ext cx="785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75%</a:t>
            </a:r>
            <a:endParaRPr lang="zh-CN" altLang="en-US">
              <a:latin typeface="Tahoma" panose="020B0604030504040204" pitchFamily="34" charset="0"/>
              <a:cs typeface="Tahoma" panose="020B0604030504040204" pitchFamily="34" charset="0"/>
            </a:endParaRPr>
          </a:p>
        </p:txBody>
      </p:sp>
      <p:sp>
        <p:nvSpPr>
          <p:cNvPr id="34" name="矩形 33"/>
          <p:cNvSpPr/>
          <p:nvPr/>
        </p:nvSpPr>
        <p:spPr>
          <a:xfrm>
            <a:off x="5715000" y="6156325"/>
            <a:ext cx="785813"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60%</a:t>
            </a:r>
            <a:endParaRPr lang="zh-CN" altLang="en-US">
              <a:latin typeface="Tahoma" panose="020B0604030504040204" pitchFamily="34" charset="0"/>
              <a:cs typeface="Tahoma" panose="020B0604030504040204" pitchFamily="34" charset="0"/>
            </a:endParaRPr>
          </a:p>
        </p:txBody>
      </p:sp>
      <p:sp>
        <p:nvSpPr>
          <p:cNvPr id="36" name="矩形 35"/>
          <p:cNvSpPr/>
          <p:nvPr/>
        </p:nvSpPr>
        <p:spPr>
          <a:xfrm>
            <a:off x="6786563" y="3281363"/>
            <a:ext cx="78581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100%</a:t>
            </a:r>
            <a:endParaRPr lang="zh-CN" altLang="en-US">
              <a:latin typeface="Tahoma" panose="020B0604030504040204" pitchFamily="34" charset="0"/>
              <a:cs typeface="Tahoma" panose="020B0604030504040204" pitchFamily="34" charset="0"/>
            </a:endParaRPr>
          </a:p>
        </p:txBody>
      </p:sp>
      <p:sp>
        <p:nvSpPr>
          <p:cNvPr id="37" name="矩形 36"/>
          <p:cNvSpPr/>
          <p:nvPr/>
        </p:nvSpPr>
        <p:spPr>
          <a:xfrm>
            <a:off x="6786563" y="4000500"/>
            <a:ext cx="78581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63%</a:t>
            </a:r>
            <a:endParaRPr lang="zh-CN" altLang="en-US">
              <a:latin typeface="Tahoma" panose="020B0604030504040204" pitchFamily="34" charset="0"/>
              <a:cs typeface="Tahoma" panose="020B0604030504040204" pitchFamily="34" charset="0"/>
            </a:endParaRPr>
          </a:p>
        </p:txBody>
      </p:sp>
      <p:sp>
        <p:nvSpPr>
          <p:cNvPr id="41" name="圆角矩形 40"/>
          <p:cNvSpPr/>
          <p:nvPr/>
        </p:nvSpPr>
        <p:spPr>
          <a:xfrm>
            <a:off x="7929563" y="3286125"/>
            <a:ext cx="1000125" cy="500063"/>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已制作</a:t>
            </a:r>
            <a:endParaRPr lang="zh-CN" altLang="en-US" b="1">
              <a:solidFill>
                <a:srgbClr val="FF0000"/>
              </a:solidFill>
            </a:endParaRPr>
          </a:p>
        </p:txBody>
      </p:sp>
      <p:sp>
        <p:nvSpPr>
          <p:cNvPr id="45" name="燕尾形 44"/>
          <p:cNvSpPr/>
          <p:nvPr/>
        </p:nvSpPr>
        <p:spPr>
          <a:xfrm>
            <a:off x="3203575" y="2276475"/>
            <a:ext cx="1643063" cy="428625"/>
          </a:xfrm>
          <a:prstGeom prst="chevron">
            <a:avLst/>
          </a:prstGeom>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rPr>
              <a:t>查询书目</a:t>
            </a:r>
            <a:endParaRPr lang="zh-CN" altLang="en-US">
              <a:solidFill>
                <a:schemeClr val="tx1"/>
              </a:solidFill>
            </a:endParaRPr>
          </a:p>
        </p:txBody>
      </p:sp>
      <p:sp>
        <p:nvSpPr>
          <p:cNvPr id="46" name="燕尾形 45"/>
          <p:cNvSpPr/>
          <p:nvPr/>
        </p:nvSpPr>
        <p:spPr>
          <a:xfrm>
            <a:off x="4643438" y="2276475"/>
            <a:ext cx="1643062" cy="428625"/>
          </a:xfrm>
          <a:prstGeom prst="chevron">
            <a:avLst/>
          </a:prstGeom>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rPr>
              <a:t>主匹配率</a:t>
            </a:r>
            <a:endParaRPr lang="zh-CN" altLang="en-US">
              <a:solidFill>
                <a:schemeClr val="tx1"/>
              </a:solidFill>
            </a:endParaRPr>
          </a:p>
        </p:txBody>
      </p:sp>
      <p:sp>
        <p:nvSpPr>
          <p:cNvPr id="47" name="燕尾形 46"/>
          <p:cNvSpPr/>
          <p:nvPr/>
        </p:nvSpPr>
        <p:spPr>
          <a:xfrm>
            <a:off x="6084888" y="2276475"/>
            <a:ext cx="1643062" cy="428625"/>
          </a:xfrm>
          <a:prstGeom prst="chevron">
            <a:avLst/>
          </a:prstGeom>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rPr>
              <a:t>次匹配率</a:t>
            </a:r>
            <a:endParaRPr lang="zh-CN" altLang="en-US">
              <a:solidFill>
                <a:schemeClr val="tx1"/>
              </a:solidFill>
            </a:endParaRPr>
          </a:p>
        </p:txBody>
      </p:sp>
      <p:sp>
        <p:nvSpPr>
          <p:cNvPr id="48" name="燕尾形 47"/>
          <p:cNvSpPr/>
          <p:nvPr/>
        </p:nvSpPr>
        <p:spPr>
          <a:xfrm>
            <a:off x="7500938" y="2276475"/>
            <a:ext cx="1643062" cy="428625"/>
          </a:xfrm>
          <a:prstGeom prst="chevron">
            <a:avLst/>
          </a:prstGeom>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rPr>
              <a:t>产生结果</a:t>
            </a:r>
            <a:endParaRPr lang="zh-CN" altLang="en-US">
              <a:solidFill>
                <a:schemeClr val="tx1"/>
              </a:solidFill>
            </a:endParaRPr>
          </a:p>
        </p:txBody>
      </p:sp>
      <p:sp>
        <p:nvSpPr>
          <p:cNvPr id="50" name="矩形 49"/>
          <p:cNvSpPr/>
          <p:nvPr/>
        </p:nvSpPr>
        <p:spPr>
          <a:xfrm>
            <a:off x="6286500" y="6286500"/>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C000"/>
                </a:solidFill>
                <a:latin typeface="Tahoma" pitchFamily="34" charset="0"/>
                <a:cs typeface="Tahoma" pitchFamily="34" charset="0"/>
              </a:rPr>
              <a:t>×</a:t>
            </a:r>
            <a:endParaRPr lang="zh-CN" altLang="en-US" sz="1600" b="1">
              <a:solidFill>
                <a:srgbClr val="FFC000"/>
              </a:solidFill>
              <a:latin typeface="Tahoma" pitchFamily="34" charset="0"/>
              <a:cs typeface="Tahoma" pitchFamily="34" charset="0"/>
            </a:endParaRPr>
          </a:p>
        </p:txBody>
      </p:sp>
      <p:sp>
        <p:nvSpPr>
          <p:cNvPr id="51" name="矩形 50"/>
          <p:cNvSpPr/>
          <p:nvPr/>
        </p:nvSpPr>
        <p:spPr>
          <a:xfrm>
            <a:off x="6286500" y="5572125"/>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C000"/>
                </a:solidFill>
                <a:latin typeface="Tahoma" pitchFamily="34" charset="0"/>
                <a:cs typeface="Tahoma" pitchFamily="34" charset="0"/>
              </a:rPr>
              <a:t>×</a:t>
            </a:r>
            <a:endParaRPr lang="zh-CN" altLang="en-US" sz="1600" b="1">
              <a:solidFill>
                <a:srgbClr val="FFC000"/>
              </a:solidFill>
              <a:latin typeface="Tahoma" pitchFamily="34" charset="0"/>
              <a:cs typeface="Tahoma" pitchFamily="34" charset="0"/>
            </a:endParaRPr>
          </a:p>
        </p:txBody>
      </p:sp>
      <p:sp>
        <p:nvSpPr>
          <p:cNvPr id="52" name="矩形 51"/>
          <p:cNvSpPr/>
          <p:nvPr/>
        </p:nvSpPr>
        <p:spPr>
          <a:xfrm>
            <a:off x="6286500" y="4857750"/>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92D050"/>
                </a:solidFill>
                <a:latin typeface="Tahoma" pitchFamily="34" charset="0"/>
                <a:cs typeface="Tahoma" pitchFamily="34" charset="0"/>
              </a:rPr>
              <a:t>√</a:t>
            </a:r>
            <a:endParaRPr lang="zh-CN" altLang="en-US" sz="1600" b="1">
              <a:solidFill>
                <a:srgbClr val="92D050"/>
              </a:solidFill>
              <a:latin typeface="Tahoma" pitchFamily="34" charset="0"/>
              <a:cs typeface="Tahoma" pitchFamily="34" charset="0"/>
            </a:endParaRPr>
          </a:p>
        </p:txBody>
      </p:sp>
      <p:sp>
        <p:nvSpPr>
          <p:cNvPr id="53" name="矩形 52"/>
          <p:cNvSpPr/>
          <p:nvPr/>
        </p:nvSpPr>
        <p:spPr>
          <a:xfrm>
            <a:off x="6286500" y="4071938"/>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92D050"/>
                </a:solidFill>
                <a:latin typeface="Tahoma" pitchFamily="34" charset="0"/>
                <a:cs typeface="Tahoma" pitchFamily="34" charset="0"/>
              </a:rPr>
              <a:t>√</a:t>
            </a:r>
            <a:endParaRPr lang="zh-CN" altLang="en-US" sz="1600" b="1">
              <a:solidFill>
                <a:srgbClr val="92D050"/>
              </a:solidFill>
              <a:latin typeface="Tahoma" pitchFamily="34" charset="0"/>
              <a:cs typeface="Tahoma" pitchFamily="34" charset="0"/>
            </a:endParaRPr>
          </a:p>
        </p:txBody>
      </p:sp>
      <p:sp>
        <p:nvSpPr>
          <p:cNvPr id="54" name="矩形 53"/>
          <p:cNvSpPr/>
          <p:nvPr/>
        </p:nvSpPr>
        <p:spPr>
          <a:xfrm>
            <a:off x="6286500" y="3357563"/>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92D050"/>
                </a:solidFill>
                <a:latin typeface="Tahoma" pitchFamily="34" charset="0"/>
                <a:cs typeface="Tahoma" pitchFamily="34" charset="0"/>
              </a:rPr>
              <a:t>√</a:t>
            </a:r>
            <a:endParaRPr lang="zh-CN" altLang="en-US" sz="1600" b="1">
              <a:solidFill>
                <a:srgbClr val="92D050"/>
              </a:solidFill>
              <a:latin typeface="Tahoma" pitchFamily="34" charset="0"/>
              <a:cs typeface="Tahoma" pitchFamily="34" charset="0"/>
            </a:endParaRPr>
          </a:p>
        </p:txBody>
      </p:sp>
      <p:sp>
        <p:nvSpPr>
          <p:cNvPr id="55" name="矩形 54"/>
          <p:cNvSpPr/>
          <p:nvPr/>
        </p:nvSpPr>
        <p:spPr>
          <a:xfrm>
            <a:off x="7358063" y="4071938"/>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C000"/>
                </a:solidFill>
                <a:latin typeface="Tahoma" pitchFamily="34" charset="0"/>
                <a:cs typeface="Tahoma" pitchFamily="34" charset="0"/>
              </a:rPr>
              <a:t>×</a:t>
            </a:r>
            <a:endParaRPr lang="zh-CN" altLang="en-US" sz="1600" b="1">
              <a:solidFill>
                <a:srgbClr val="FFC000"/>
              </a:solidFill>
              <a:latin typeface="Tahoma" pitchFamily="34" charset="0"/>
              <a:cs typeface="Tahoma" pitchFamily="34" charset="0"/>
            </a:endParaRPr>
          </a:p>
        </p:txBody>
      </p:sp>
      <p:sp>
        <p:nvSpPr>
          <p:cNvPr id="56" name="矩形 55"/>
          <p:cNvSpPr/>
          <p:nvPr/>
        </p:nvSpPr>
        <p:spPr>
          <a:xfrm>
            <a:off x="7358063" y="3357563"/>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92D050"/>
                </a:solidFill>
                <a:latin typeface="Tahoma" pitchFamily="34" charset="0"/>
                <a:cs typeface="Tahoma" pitchFamily="34" charset="0"/>
              </a:rPr>
              <a:t>√</a:t>
            </a:r>
            <a:endParaRPr lang="zh-CN" altLang="en-US" sz="1600" b="1">
              <a:solidFill>
                <a:srgbClr val="92D050"/>
              </a:solidFill>
              <a:latin typeface="Tahoma" pitchFamily="34" charset="0"/>
              <a:cs typeface="Tahoma" pitchFamily="34" charset="0"/>
            </a:endParaRPr>
          </a:p>
        </p:txBody>
      </p:sp>
      <p:sp>
        <p:nvSpPr>
          <p:cNvPr id="38" name="折角形 37"/>
          <p:cNvSpPr/>
          <p:nvPr/>
        </p:nvSpPr>
        <p:spPr>
          <a:xfrm>
            <a:off x="2500313" y="4643438"/>
            <a:ext cx="2928937" cy="571500"/>
          </a:xfrm>
          <a:prstGeom prst="foldedCorner">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000" b="1">
                <a:solidFill>
                  <a:schemeClr val="accent6">
                    <a:lumMod val="50000"/>
                  </a:schemeClr>
                </a:solidFill>
              </a:rPr>
              <a:t>中国文化概论</a:t>
            </a:r>
            <a:endParaRPr lang="en-US" altLang="zh-CN" sz="2000" b="1">
              <a:solidFill>
                <a:schemeClr val="accent6">
                  <a:lumMod val="50000"/>
                </a:schemeClr>
              </a:solidFill>
            </a:endParaRPr>
          </a:p>
          <a:p>
            <a:pPr>
              <a:defRPr/>
            </a:pPr>
            <a:r>
              <a:rPr lang="zh-CN" altLang="en-US" sz="1400" b="1">
                <a:solidFill>
                  <a:schemeClr val="accent6">
                    <a:lumMod val="50000"/>
                  </a:schemeClr>
                </a:solidFill>
              </a:rPr>
              <a:t>李中华 华文出版社 </a:t>
            </a:r>
            <a:r>
              <a:rPr lang="en-US" altLang="zh-CN" sz="1400" b="1">
                <a:solidFill>
                  <a:schemeClr val="accent6">
                    <a:lumMod val="50000"/>
                  </a:schemeClr>
                </a:solidFill>
              </a:rPr>
              <a:t>1994</a:t>
            </a:r>
          </a:p>
        </p:txBody>
      </p:sp>
      <p:sp>
        <p:nvSpPr>
          <p:cNvPr id="39" name="折角形 38"/>
          <p:cNvSpPr/>
          <p:nvPr/>
        </p:nvSpPr>
        <p:spPr>
          <a:xfrm>
            <a:off x="2500313" y="5357813"/>
            <a:ext cx="2928937" cy="571500"/>
          </a:xfrm>
          <a:prstGeom prst="foldedCorner">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000" b="1">
                <a:solidFill>
                  <a:schemeClr val="accent6">
                    <a:lumMod val="50000"/>
                  </a:schemeClr>
                </a:solidFill>
              </a:rPr>
              <a:t>中国传统文化概论</a:t>
            </a:r>
            <a:endParaRPr lang="en-US" altLang="zh-CN" sz="2000" b="1">
              <a:solidFill>
                <a:schemeClr val="accent6">
                  <a:lumMod val="50000"/>
                </a:schemeClr>
              </a:solidFill>
            </a:endParaRPr>
          </a:p>
          <a:p>
            <a:pPr>
              <a:defRPr/>
            </a:pPr>
            <a:r>
              <a:rPr lang="zh-CN" altLang="en-US" sz="1400" b="1">
                <a:solidFill>
                  <a:schemeClr val="accent6">
                    <a:lumMod val="50000"/>
                  </a:schemeClr>
                </a:solidFill>
              </a:rPr>
              <a:t>余惠芬主编 暨南大学出版社 </a:t>
            </a:r>
            <a:r>
              <a:rPr lang="en-US" altLang="zh-CN" sz="1400" b="1">
                <a:solidFill>
                  <a:schemeClr val="accent6">
                    <a:lumMod val="50000"/>
                  </a:schemeClr>
                </a:solidFill>
              </a:rPr>
              <a:t>2007</a:t>
            </a:r>
          </a:p>
        </p:txBody>
      </p:sp>
      <p:sp>
        <p:nvSpPr>
          <p:cNvPr id="40" name="折角形 39"/>
          <p:cNvSpPr/>
          <p:nvPr/>
        </p:nvSpPr>
        <p:spPr>
          <a:xfrm>
            <a:off x="2500313" y="6072188"/>
            <a:ext cx="2928937" cy="571500"/>
          </a:xfrm>
          <a:prstGeom prst="foldedCorner">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000" b="1">
                <a:solidFill>
                  <a:schemeClr val="accent6">
                    <a:lumMod val="50000"/>
                  </a:schemeClr>
                </a:solidFill>
              </a:rPr>
              <a:t>中国文化概论教师用书</a:t>
            </a:r>
            <a:endParaRPr lang="en-US" altLang="zh-CN" sz="2000" b="1">
              <a:solidFill>
                <a:schemeClr val="accent6">
                  <a:lumMod val="50000"/>
                </a:schemeClr>
              </a:solidFill>
            </a:endParaRPr>
          </a:p>
          <a:p>
            <a:pPr>
              <a:defRPr/>
            </a:pPr>
            <a:r>
              <a:rPr lang="zh-CN" altLang="en-US" sz="1400" b="1">
                <a:solidFill>
                  <a:schemeClr val="accent6">
                    <a:lumMod val="50000"/>
                  </a:schemeClr>
                </a:solidFill>
              </a:rPr>
              <a:t>方克立 北京师范大学出版社 </a:t>
            </a:r>
            <a:r>
              <a:rPr lang="en-US" altLang="zh-CN" sz="1400" b="1">
                <a:solidFill>
                  <a:schemeClr val="accent6">
                    <a:lumMod val="50000"/>
                  </a:schemeClr>
                </a:solidFill>
              </a:rPr>
              <a:t>2010</a:t>
            </a:r>
          </a:p>
        </p:txBody>
      </p:sp>
      <p:sp>
        <p:nvSpPr>
          <p:cNvPr id="42" name="折角形 41"/>
          <p:cNvSpPr/>
          <p:nvPr/>
        </p:nvSpPr>
        <p:spPr>
          <a:xfrm>
            <a:off x="2500313" y="3214688"/>
            <a:ext cx="2928937" cy="571500"/>
          </a:xfrm>
          <a:prstGeom prst="foldedCorner">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000" b="1">
                <a:solidFill>
                  <a:schemeClr val="accent6">
                    <a:lumMod val="50000"/>
                  </a:schemeClr>
                </a:solidFill>
              </a:rPr>
              <a:t>中国文化概论</a:t>
            </a:r>
            <a:endParaRPr lang="en-US" altLang="zh-CN" sz="2000" b="1">
              <a:solidFill>
                <a:schemeClr val="accent6">
                  <a:lumMod val="50000"/>
                </a:schemeClr>
              </a:solidFill>
            </a:endParaRPr>
          </a:p>
          <a:p>
            <a:pPr>
              <a:defRPr/>
            </a:pPr>
            <a:r>
              <a:rPr lang="zh-CN" altLang="en-US" sz="1400" b="1">
                <a:solidFill>
                  <a:schemeClr val="accent6">
                    <a:lumMod val="50000"/>
                  </a:schemeClr>
                </a:solidFill>
              </a:rPr>
              <a:t>李宗桂 中山大学出版社 </a:t>
            </a:r>
            <a:r>
              <a:rPr lang="en-US" altLang="zh-CN" sz="1400" b="1">
                <a:solidFill>
                  <a:schemeClr val="accent6">
                    <a:lumMod val="50000"/>
                  </a:schemeClr>
                </a:solidFill>
              </a:rPr>
              <a:t>1988</a:t>
            </a:r>
          </a:p>
        </p:txBody>
      </p:sp>
      <p:sp>
        <p:nvSpPr>
          <p:cNvPr id="43" name="矩形 42"/>
          <p:cNvSpPr/>
          <p:nvPr/>
        </p:nvSpPr>
        <p:spPr>
          <a:xfrm>
            <a:off x="6786563" y="4714875"/>
            <a:ext cx="785812"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latin typeface="Tahoma" panose="020B0604030504040204" pitchFamily="34" charset="0"/>
                <a:cs typeface="Tahoma" panose="020B0604030504040204" pitchFamily="34" charset="0"/>
              </a:rPr>
              <a:t>55%</a:t>
            </a:r>
            <a:endParaRPr lang="zh-CN" altLang="en-US">
              <a:latin typeface="Tahoma" panose="020B0604030504040204" pitchFamily="34" charset="0"/>
              <a:cs typeface="Tahoma" panose="020B0604030504040204" pitchFamily="34" charset="0"/>
            </a:endParaRPr>
          </a:p>
        </p:txBody>
      </p:sp>
      <p:sp>
        <p:nvSpPr>
          <p:cNvPr id="44" name="矩形 43"/>
          <p:cNvSpPr/>
          <p:nvPr/>
        </p:nvSpPr>
        <p:spPr>
          <a:xfrm>
            <a:off x="7358063" y="4786313"/>
            <a:ext cx="428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C000"/>
                </a:solidFill>
                <a:latin typeface="Tahoma" pitchFamily="34" charset="0"/>
                <a:cs typeface="Tahoma" pitchFamily="34" charset="0"/>
              </a:rPr>
              <a:t>×</a:t>
            </a:r>
            <a:endParaRPr lang="zh-CN" altLang="en-US" sz="1600" b="1">
              <a:solidFill>
                <a:srgbClr val="FFC000"/>
              </a:solidFill>
              <a:latin typeface="Tahoma" pitchFamily="34" charset="0"/>
              <a:cs typeface="Tahoma" pitchFamily="34" charset="0"/>
            </a:endParaRPr>
          </a:p>
        </p:txBody>
      </p:sp>
      <p:sp>
        <p:nvSpPr>
          <p:cNvPr id="227358" name="Text Box 30"/>
          <p:cNvSpPr txBox="1">
            <a:spLocks noChangeArrowheads="1"/>
          </p:cNvSpPr>
          <p:nvPr/>
        </p:nvSpPr>
        <p:spPr bwMode="auto">
          <a:xfrm>
            <a:off x="250825" y="5492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1.</a:t>
            </a:r>
            <a:r>
              <a:rPr lang="zh-CN" altLang="en-US" sz="4000" b="1"/>
              <a:t>图书查重算法</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406" name="Group 30"/>
          <p:cNvGraphicFramePr>
            <a:graphicFrameLocks noGrp="1"/>
          </p:cNvGraphicFramePr>
          <p:nvPr>
            <p:ph idx="4294967295"/>
          </p:nvPr>
        </p:nvGraphicFramePr>
        <p:xfrm>
          <a:off x="1071563" y="1600200"/>
          <a:ext cx="7072312" cy="2571750"/>
        </p:xfrm>
        <a:graphic>
          <a:graphicData uri="http://schemas.openxmlformats.org/drawingml/2006/table">
            <a:tbl>
              <a:tblPr/>
              <a:tblGrid>
                <a:gridCol w="2124075">
                  <a:extLst>
                    <a:ext uri="{9D8B030D-6E8A-4147-A177-3AD203B41FA5}">
                      <a16:colId xmlns:a16="http://schemas.microsoft.com/office/drawing/2014/main" val="4094440666"/>
                    </a:ext>
                  </a:extLst>
                </a:gridCol>
                <a:gridCol w="2209800">
                  <a:extLst>
                    <a:ext uri="{9D8B030D-6E8A-4147-A177-3AD203B41FA5}">
                      <a16:colId xmlns:a16="http://schemas.microsoft.com/office/drawing/2014/main" val="1649611722"/>
                    </a:ext>
                  </a:extLst>
                </a:gridCol>
                <a:gridCol w="2738437">
                  <a:extLst>
                    <a:ext uri="{9D8B030D-6E8A-4147-A177-3AD203B41FA5}">
                      <a16:colId xmlns:a16="http://schemas.microsoft.com/office/drawing/2014/main" val="852020596"/>
                    </a:ext>
                  </a:extLst>
                </a:gridCol>
              </a:tblGrid>
              <a:tr h="342900">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mbria" panose="02040503050406030204" pitchFamily="18" charset="0"/>
                          <a:ea typeface="黑体" panose="02010609060101010101" pitchFamily="49" charset="-122"/>
                        </a:rPr>
                        <a:t>类型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mbria" panose="02040503050406030204" pitchFamily="18" charset="0"/>
                          <a:ea typeface="黑体" panose="02010609060101010101" pitchFamily="49" charset="-122"/>
                        </a:rPr>
                        <a:t>主匹配率</a:t>
                      </a:r>
                      <a:r>
                        <a:rPr kumimoji="0" lang="en-US" altLang="zh-CN" sz="1800" b="1" i="0" u="none" strike="noStrike" cap="none" normalizeH="0" baseline="0" smtClean="0">
                          <a:ln>
                            <a:noFill/>
                          </a:ln>
                          <a:solidFill>
                            <a:srgbClr val="FFFFFF"/>
                          </a:solidFill>
                          <a:effectLst/>
                          <a:latin typeface="Cambria" panose="02040503050406030204" pitchFamily="18" charset="0"/>
                          <a:ea typeface="黑体" panose="02010609060101010101" pitchFamily="49" charset="-122"/>
                        </a:rPr>
                        <a:t>	</a:t>
                      </a:r>
                      <a:endParaRPr kumimoji="0" lang="zh-CN" altLang="en-US" sz="1800" b="1" i="0" u="none" strike="noStrike" cap="none" normalizeH="0" baseline="0" smtClean="0">
                        <a:ln>
                          <a:noFill/>
                        </a:ln>
                        <a:solidFill>
                          <a:srgbClr val="FFFFFF"/>
                        </a:solidFill>
                        <a:effectLst/>
                        <a:latin typeface="Cambria" panose="02040503050406030204" pitchFamily="18" charset="0"/>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mbria" panose="02040503050406030204" pitchFamily="18" charset="0"/>
                          <a:ea typeface="黑体" panose="02010609060101010101" pitchFamily="49" charset="-122"/>
                        </a:rPr>
                        <a:t>次匹配率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710729994"/>
                  </a:ext>
                </a:extLst>
              </a:tr>
              <a:tr h="1103313">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现代图书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题名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责任者</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出版社</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出版时间</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extLst>
                  <a:ext uri="{0D108BD9-81ED-4DB2-BD59-A6C34878D82A}">
                    <a16:rowId xmlns:a16="http://schemas.microsoft.com/office/drawing/2014/main" val="3865190070"/>
                  </a:ext>
                </a:extLst>
              </a:tr>
              <a:tr h="1103313">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英文图书</a:t>
                      </a:r>
                      <a:r>
                        <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a:t>
                      </a:r>
                      <a:endPar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题名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marL="25146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marL="29718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marL="34290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marL="3886200" indent="-228600"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责任者</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出版社</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zh-CN" altLang="en-US"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rPr>
                        <a:t>  出版时间</a:t>
                      </a:r>
                      <a:endParaRPr kumimoji="0" lang="en-US" altLang="zh-CN" sz="1800" b="1" i="0" u="none" strike="noStrike" cap="none" normalizeH="0" baseline="0" smtClean="0">
                        <a:ln>
                          <a:noFill/>
                        </a:ln>
                        <a:solidFill>
                          <a:srgbClr val="000000"/>
                        </a:solidFill>
                        <a:effectLst/>
                        <a:latin typeface="幼圆" panose="02010509060101010101" pitchFamily="49" charset="-122"/>
                        <a:ea typeface="幼圆" panose="02010509060101010101"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extLst>
                  <a:ext uri="{0D108BD9-81ED-4DB2-BD59-A6C34878D82A}">
                    <a16:rowId xmlns:a16="http://schemas.microsoft.com/office/drawing/2014/main" val="926440618"/>
                  </a:ext>
                </a:extLst>
              </a:tr>
            </a:tbl>
          </a:graphicData>
        </a:graphic>
      </p:graphicFrame>
      <p:sp>
        <p:nvSpPr>
          <p:cNvPr id="229408" name="Text Box 32"/>
          <p:cNvSpPr txBox="1">
            <a:spLocks noChangeArrowheads="1"/>
          </p:cNvSpPr>
          <p:nvPr/>
        </p:nvSpPr>
        <p:spPr bwMode="auto">
          <a:xfrm>
            <a:off x="0" y="5492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2. </a:t>
            </a:r>
            <a:r>
              <a:rPr lang="zh-CN" altLang="en-US" sz="4000" b="1"/>
              <a:t>匹配率算法</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323850" y="549275"/>
            <a:ext cx="8229600" cy="647700"/>
          </a:xfrm>
        </p:spPr>
        <p:txBody>
          <a:bodyPr/>
          <a:lstStyle/>
          <a:p>
            <a:pPr marL="1117600" indent="-1117600" algn="l"/>
            <a:r>
              <a:rPr lang="en-US" altLang="zh-CN" b="1"/>
              <a:t>3.</a:t>
            </a:r>
            <a:r>
              <a:rPr lang="zh-CN" altLang="en-US" sz="4000" b="1"/>
              <a:t>现代图书查重规则</a:t>
            </a:r>
          </a:p>
        </p:txBody>
      </p:sp>
      <p:graphicFrame>
        <p:nvGraphicFramePr>
          <p:cNvPr id="23776" name="Group 224"/>
          <p:cNvGraphicFramePr>
            <a:graphicFrameLocks noGrp="1"/>
          </p:cNvGraphicFramePr>
          <p:nvPr/>
        </p:nvGraphicFramePr>
        <p:xfrm>
          <a:off x="539750" y="1268413"/>
          <a:ext cx="8135938" cy="3830637"/>
        </p:xfrm>
        <a:graphic>
          <a:graphicData uri="http://schemas.openxmlformats.org/drawingml/2006/table">
            <a:tbl>
              <a:tblPr/>
              <a:tblGrid>
                <a:gridCol w="1728788">
                  <a:extLst>
                    <a:ext uri="{9D8B030D-6E8A-4147-A177-3AD203B41FA5}">
                      <a16:colId xmlns:a16="http://schemas.microsoft.com/office/drawing/2014/main" val="2862520164"/>
                    </a:ext>
                  </a:extLst>
                </a:gridCol>
                <a:gridCol w="1757362">
                  <a:extLst>
                    <a:ext uri="{9D8B030D-6E8A-4147-A177-3AD203B41FA5}">
                      <a16:colId xmlns:a16="http://schemas.microsoft.com/office/drawing/2014/main" val="1657557794"/>
                    </a:ext>
                  </a:extLst>
                </a:gridCol>
                <a:gridCol w="1889125">
                  <a:extLst>
                    <a:ext uri="{9D8B030D-6E8A-4147-A177-3AD203B41FA5}">
                      <a16:colId xmlns:a16="http://schemas.microsoft.com/office/drawing/2014/main" val="210178287"/>
                    </a:ext>
                  </a:extLst>
                </a:gridCol>
                <a:gridCol w="2760663">
                  <a:extLst>
                    <a:ext uri="{9D8B030D-6E8A-4147-A177-3AD203B41FA5}">
                      <a16:colId xmlns:a16="http://schemas.microsoft.com/office/drawing/2014/main" val="2007123141"/>
                    </a:ext>
                  </a:extLst>
                </a:gridCol>
              </a:tblGrid>
              <a:tr h="669925">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查重书目必填字段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主匹配率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次匹配率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查重结果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7063081"/>
                  </a:ext>
                </a:extLst>
              </a:tr>
              <a:tr h="523875">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缺少</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错误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8802999"/>
                  </a:ext>
                </a:extLst>
              </a:tr>
              <a:tr h="130175">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不缺少</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90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不重复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302620"/>
                  </a:ext>
                </a:extLst>
              </a:tr>
              <a:tr h="730250">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不缺少</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90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％以上</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80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已制作或制作中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0789384"/>
                  </a:ext>
                </a:extLst>
              </a:tr>
              <a:tr h="596900">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不缺少</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90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％以上</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40%-80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冲突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17615"/>
                  </a:ext>
                </a:extLst>
              </a:tr>
              <a:tr h="366713">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不缺少</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90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40</a:t>
                      </a: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％以下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mbria" panose="02040503050406030204" pitchFamily="18" charset="0"/>
                          <a:ea typeface="黑体" panose="02010609060101010101" pitchFamily="49" charset="-122"/>
                        </a:defRPr>
                      </a:lvl1pPr>
                      <a:lvl2pPr>
                        <a:spcBef>
                          <a:spcPct val="20000"/>
                        </a:spcBef>
                        <a:buFont typeface="Arial" panose="020B0604020202020204" pitchFamily="34" charset="0"/>
                        <a:defRPr sz="2400">
                          <a:solidFill>
                            <a:schemeClr val="tx1"/>
                          </a:solidFill>
                          <a:latin typeface="Cambria" panose="02040503050406030204" pitchFamily="18" charset="0"/>
                          <a:ea typeface="黑体" panose="02010609060101010101" pitchFamily="49" charset="-122"/>
                        </a:defRPr>
                      </a:lvl2pPr>
                      <a:lvl3pPr>
                        <a:spcBef>
                          <a:spcPct val="20000"/>
                        </a:spcBef>
                        <a:buFont typeface="Arial" panose="020B0604020202020204" pitchFamily="34" charset="0"/>
                        <a:defRPr sz="2000">
                          <a:solidFill>
                            <a:schemeClr val="tx1"/>
                          </a:solidFill>
                          <a:latin typeface="Cambria" panose="02040503050406030204" pitchFamily="18" charset="0"/>
                          <a:ea typeface="黑体" panose="02010609060101010101" pitchFamily="49" charset="-122"/>
                        </a:defRPr>
                      </a:lvl3pPr>
                      <a:lvl4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4pPr>
                      <a:lvl5pPr>
                        <a:spcBef>
                          <a:spcPct val="20000"/>
                        </a:spcBef>
                        <a:buFont typeface="Arial" panose="020B0604020202020204" pitchFamily="34" charset="0"/>
                        <a:defRPr>
                          <a:solidFill>
                            <a:schemeClr val="tx1"/>
                          </a:solidFill>
                          <a:latin typeface="Cambria" panose="02040503050406030204" pitchFamily="18" charset="0"/>
                          <a:ea typeface="黑体" panose="02010609060101010101" pitchFamily="49" charset="-122"/>
                        </a:defRPr>
                      </a:lvl5pPr>
                      <a:lvl6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6pPr>
                      <a:lvl7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7pPr>
                      <a:lvl8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8pPr>
                      <a:lvl9pPr fontAlgn="base">
                        <a:spcBef>
                          <a:spcPct val="20000"/>
                        </a:spcBef>
                        <a:spcAft>
                          <a:spcPct val="0"/>
                        </a:spcAft>
                        <a:buFont typeface="Arial" panose="020B0604020202020204" pitchFamily="34" charset="0"/>
                        <a:defRPr>
                          <a:solidFill>
                            <a:schemeClr val="tx1"/>
                          </a:solidFill>
                          <a:latin typeface="Cambria" panose="02040503050406030204" pitchFamily="18" charset="0"/>
                          <a:ea typeface="黑体" panose="02010609060101010101" pitchFamily="49"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chemeClr val="tx1"/>
                          </a:solidFill>
                          <a:effectLst/>
                          <a:latin typeface="Cambria" panose="02040503050406030204" pitchFamily="18" charset="0"/>
                          <a:ea typeface="黑体" panose="02010609060101010101" pitchFamily="49" charset="-122"/>
                        </a:rPr>
                        <a:t>不重复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7619442"/>
                  </a:ext>
                </a:extLst>
              </a:tr>
            </a:tbl>
          </a:graphicData>
        </a:graphic>
      </p:graphicFrame>
      <p:sp>
        <p:nvSpPr>
          <p:cNvPr id="23763" name="Text Box 211"/>
          <p:cNvSpPr txBox="1">
            <a:spLocks noChangeArrowheads="1"/>
          </p:cNvSpPr>
          <p:nvPr/>
        </p:nvSpPr>
        <p:spPr bwMode="auto">
          <a:xfrm>
            <a:off x="323850" y="5661025"/>
            <a:ext cx="633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t>必填字段：题名、责任者、出版社、出版时间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5"/>
          <p:cNvSpPr>
            <a:spLocks noChangeArrowheads="1"/>
          </p:cNvSpPr>
          <p:nvPr/>
        </p:nvSpPr>
        <p:spPr bwMode="auto">
          <a:xfrm>
            <a:off x="971550" y="2349500"/>
            <a:ext cx="77057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914400" indent="-457200" eaLnBrk="0" hangingPunct="0">
              <a:defRPr>
                <a:solidFill>
                  <a:schemeClr val="tx1"/>
                </a:solidFill>
                <a:latin typeface="Arial" panose="020B0604020202020204" pitchFamily="34" charset="0"/>
                <a:ea typeface="宋体" panose="02010600030101010101" pitchFamily="2" charset="-122"/>
              </a:defRPr>
            </a:lvl2pPr>
            <a:lvl3pPr marL="1371600" indent="-457200" eaLnBrk="0" hangingPunct="0">
              <a:defRPr>
                <a:solidFill>
                  <a:schemeClr val="tx1"/>
                </a:solidFill>
                <a:latin typeface="Arial" panose="020B0604020202020204" pitchFamily="34" charset="0"/>
                <a:ea typeface="宋体" panose="02010600030101010101" pitchFamily="2" charset="-122"/>
              </a:defRPr>
            </a:lvl3pPr>
            <a:lvl4pPr marL="1828800" indent="-457200" eaLnBrk="0" hangingPunct="0">
              <a:defRPr>
                <a:solidFill>
                  <a:schemeClr val="tx1"/>
                </a:solidFill>
                <a:latin typeface="Arial" panose="020B0604020202020204" pitchFamily="34" charset="0"/>
                <a:ea typeface="宋体" panose="02010600030101010101" pitchFamily="2" charset="-122"/>
              </a:defRPr>
            </a:lvl4pPr>
            <a:lvl5pPr marL="2286000" indent="-457200" eaLnBrk="0" hangingPunct="0">
              <a:defRPr>
                <a:solidFill>
                  <a:schemeClr val="tx1"/>
                </a:solidFill>
                <a:latin typeface="Arial" panose="020B0604020202020204" pitchFamily="34" charset="0"/>
                <a:ea typeface="宋体" panose="02010600030101010101" pitchFamily="2" charset="-122"/>
              </a:defRPr>
            </a:lvl5pPr>
            <a:lvl6pPr marL="27432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b="1"/>
              <a:t>三  查重系统演示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标题 1"/>
          <p:cNvSpPr>
            <a:spLocks noGrp="1"/>
          </p:cNvSpPr>
          <p:nvPr>
            <p:ph type="title" idx="4294967295"/>
          </p:nvPr>
        </p:nvSpPr>
        <p:spPr>
          <a:xfrm>
            <a:off x="323850" y="549275"/>
            <a:ext cx="8229600" cy="647700"/>
          </a:xfrm>
        </p:spPr>
        <p:txBody>
          <a:bodyPr/>
          <a:lstStyle/>
          <a:p>
            <a:pPr marL="1117600" indent="-1117600" algn="l"/>
            <a:r>
              <a:rPr lang="en-US" altLang="zh-CN" b="1"/>
              <a:t>1</a:t>
            </a:r>
            <a:r>
              <a:rPr lang="zh-CN" altLang="en-US" b="1"/>
              <a:t>查重系统登录地址</a:t>
            </a:r>
          </a:p>
        </p:txBody>
      </p:sp>
      <p:pic>
        <p:nvPicPr>
          <p:cNvPr id="281604"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p:cNvPicPr>
            <a:picLocks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554163" y="1600200"/>
            <a:ext cx="6035675"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标题 1"/>
          <p:cNvSpPr>
            <a:spLocks noGrp="1"/>
          </p:cNvSpPr>
          <p:nvPr>
            <p:ph type="title" idx="4294967295"/>
          </p:nvPr>
        </p:nvSpPr>
        <p:spPr>
          <a:xfrm>
            <a:off x="323850" y="549275"/>
            <a:ext cx="8229600" cy="647700"/>
          </a:xfrm>
        </p:spPr>
        <p:txBody>
          <a:bodyPr/>
          <a:lstStyle/>
          <a:p>
            <a:pPr marL="1117600" indent="-1117600" algn="l"/>
            <a:r>
              <a:rPr lang="en-US" altLang="zh-CN" b="1"/>
              <a:t>2</a:t>
            </a:r>
            <a:r>
              <a:rPr lang="zh-CN" altLang="en-US" b="1"/>
              <a:t>创建一个查重任务</a:t>
            </a:r>
          </a:p>
        </p:txBody>
      </p:sp>
      <p:pic>
        <p:nvPicPr>
          <p:cNvPr id="283651"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600200"/>
            <a:ext cx="6562725" cy="4421188"/>
          </a:xfrm>
        </p:spPr>
      </p:pic>
      <p:pic>
        <p:nvPicPr>
          <p:cNvPr id="283652"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标题 1"/>
          <p:cNvSpPr>
            <a:spLocks noGrp="1"/>
          </p:cNvSpPr>
          <p:nvPr>
            <p:ph type="title" idx="4294967295"/>
          </p:nvPr>
        </p:nvSpPr>
        <p:spPr>
          <a:xfrm>
            <a:off x="323850" y="549275"/>
            <a:ext cx="8229600" cy="647700"/>
          </a:xfrm>
        </p:spPr>
        <p:txBody>
          <a:bodyPr/>
          <a:lstStyle/>
          <a:p>
            <a:pPr marL="1117600" indent="-1117600" algn="l"/>
            <a:r>
              <a:rPr lang="en-US" altLang="zh-CN" b="1"/>
              <a:t>3</a:t>
            </a:r>
            <a:r>
              <a:rPr lang="zh-CN" altLang="en-US" b="1"/>
              <a:t>上传书目（</a:t>
            </a:r>
            <a:r>
              <a:rPr lang="en-US" altLang="zh-CN" b="1"/>
              <a:t>1</a:t>
            </a:r>
            <a:r>
              <a:rPr lang="zh-CN" altLang="en-US" b="1"/>
              <a:t>）选择书目文件</a:t>
            </a:r>
          </a:p>
        </p:txBody>
      </p:sp>
      <p:pic>
        <p:nvPicPr>
          <p:cNvPr id="285699"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285700"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标题 1"/>
          <p:cNvSpPr>
            <a:spLocks noGrp="1"/>
          </p:cNvSpPr>
          <p:nvPr>
            <p:ph type="title" idx="4294967295"/>
          </p:nvPr>
        </p:nvSpPr>
        <p:spPr>
          <a:xfrm>
            <a:off x="323850" y="549275"/>
            <a:ext cx="8229600" cy="647700"/>
          </a:xfrm>
        </p:spPr>
        <p:txBody>
          <a:bodyPr/>
          <a:lstStyle/>
          <a:p>
            <a:pPr marL="1117600" indent="-1117600" algn="l"/>
            <a:r>
              <a:rPr lang="en-US" altLang="zh-CN" b="1"/>
              <a:t>3</a:t>
            </a:r>
            <a:r>
              <a:rPr lang="zh-CN" altLang="en-US" b="1"/>
              <a:t>上传书目（</a:t>
            </a:r>
            <a:r>
              <a:rPr lang="en-US" altLang="zh-CN" b="1"/>
              <a:t>2</a:t>
            </a:r>
            <a:r>
              <a:rPr lang="zh-CN" altLang="en-US" b="1"/>
              <a:t>）书目上传完成</a:t>
            </a:r>
            <a:endParaRPr lang="en-US" altLang="zh-CN" b="1"/>
          </a:p>
        </p:txBody>
      </p:sp>
      <p:pic>
        <p:nvPicPr>
          <p:cNvPr id="287747"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287748"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标题 1"/>
          <p:cNvSpPr>
            <a:spLocks noGrp="1"/>
          </p:cNvSpPr>
          <p:nvPr>
            <p:ph type="title" idx="4294967295"/>
          </p:nvPr>
        </p:nvSpPr>
        <p:spPr>
          <a:xfrm>
            <a:off x="323850" y="549275"/>
            <a:ext cx="8229600" cy="647700"/>
          </a:xfrm>
        </p:spPr>
        <p:txBody>
          <a:bodyPr/>
          <a:lstStyle/>
          <a:p>
            <a:pPr marL="1117600" indent="-1117600" algn="l"/>
            <a:r>
              <a:rPr lang="en-US" altLang="zh-CN" b="1"/>
              <a:t>4</a:t>
            </a:r>
            <a:r>
              <a:rPr lang="zh-CN" altLang="en-US" b="1"/>
              <a:t>提交查重</a:t>
            </a:r>
          </a:p>
        </p:txBody>
      </p:sp>
      <p:pic>
        <p:nvPicPr>
          <p:cNvPr id="289795"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289796"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标题 1"/>
          <p:cNvSpPr>
            <a:spLocks noGrp="1"/>
          </p:cNvSpPr>
          <p:nvPr>
            <p:ph type="title"/>
          </p:nvPr>
        </p:nvSpPr>
        <p:spPr>
          <a:xfrm>
            <a:off x="395288" y="981075"/>
            <a:ext cx="8229600" cy="1143000"/>
          </a:xfrm>
        </p:spPr>
        <p:txBody>
          <a:bodyPr/>
          <a:lstStyle/>
          <a:p>
            <a:r>
              <a:rPr lang="zh-CN" altLang="en-US" b="1" smtClean="0">
                <a:latin typeface="楷体_GB2312" pitchFamily="49" charset="-122"/>
                <a:ea typeface="楷体_GB2312" pitchFamily="49" charset="-122"/>
              </a:rPr>
              <a:t>主 题 内 容</a:t>
            </a:r>
            <a:endParaRPr lang="en-US" altLang="zh-CN" b="1" smtClean="0">
              <a:latin typeface="楷体_GB2312" pitchFamily="49" charset="-122"/>
              <a:ea typeface="楷体_GB2312" pitchFamily="49" charset="-122"/>
            </a:endParaRPr>
          </a:p>
        </p:txBody>
      </p:sp>
      <p:sp>
        <p:nvSpPr>
          <p:cNvPr id="3075" name="内容占位符 2"/>
          <p:cNvSpPr>
            <a:spLocks noGrp="1"/>
          </p:cNvSpPr>
          <p:nvPr>
            <p:ph idx="1"/>
          </p:nvPr>
        </p:nvSpPr>
        <p:spPr>
          <a:xfrm>
            <a:off x="468313" y="2205038"/>
            <a:ext cx="8229600" cy="4319587"/>
          </a:xfrm>
        </p:spPr>
        <p:txBody>
          <a:bodyPr/>
          <a:lstStyle/>
          <a:p>
            <a:pPr marL="812800" indent="-812800">
              <a:buFont typeface="Arial" panose="020B0604020202020204" pitchFamily="34" charset="0"/>
              <a:buAutoNum type="ea1JpnChsDbPeriod"/>
            </a:pPr>
            <a:r>
              <a:rPr lang="zh-CN" altLang="en-US" smtClean="0"/>
              <a:t>查重流程概述</a:t>
            </a:r>
          </a:p>
          <a:p>
            <a:pPr marL="812800" indent="-812800">
              <a:buFont typeface="Arial" panose="020B0604020202020204" pitchFamily="34" charset="0"/>
              <a:buAutoNum type="ea1JpnChsDbPeriod"/>
            </a:pPr>
            <a:r>
              <a:rPr lang="zh-CN" altLang="en-US" smtClean="0"/>
              <a:t>查重规则（以现代图书为例</a:t>
            </a:r>
            <a:r>
              <a:rPr lang="en-US" altLang="zh-CN" smtClean="0"/>
              <a:t>)</a:t>
            </a:r>
          </a:p>
          <a:p>
            <a:pPr marL="812800" indent="-812800">
              <a:buFont typeface="Arial" panose="020B0604020202020204" pitchFamily="34" charset="0"/>
              <a:buAutoNum type="ea1JpnChsDbPeriod"/>
            </a:pPr>
            <a:r>
              <a:rPr lang="zh-CN" altLang="en-US" smtClean="0"/>
              <a:t>查重系统演示</a:t>
            </a:r>
          </a:p>
          <a:p>
            <a:pPr marL="812800" indent="-812800">
              <a:buFont typeface="Arial" panose="020B0604020202020204" pitchFamily="34" charset="0"/>
              <a:buAutoNum type="ea1JpnChsDbPeriod"/>
            </a:pPr>
            <a:r>
              <a:rPr lang="zh-CN" altLang="en-US" smtClean="0"/>
              <a:t>审核原则与抽样模型</a:t>
            </a:r>
          </a:p>
          <a:p>
            <a:pPr marL="812800" indent="-812800">
              <a:buFont typeface="Arial" panose="020B0604020202020204" pitchFamily="34" charset="0"/>
              <a:buAutoNum type="ea1JpnChsDbPeriod"/>
            </a:pPr>
            <a:r>
              <a:rPr lang="zh-CN" altLang="en-US" smtClean="0"/>
              <a:t>问题与讨论</a:t>
            </a:r>
            <a:r>
              <a:rPr lang="en-US" altLang="zh-CN" smtClean="0"/>
              <a:t/>
            </a:r>
            <a:br>
              <a:rPr lang="en-US" altLang="zh-CN" smtClean="0"/>
            </a:br>
            <a:endParaRPr lang="en-US" altLang="zh-CN"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标题 1"/>
          <p:cNvSpPr>
            <a:spLocks noGrp="1"/>
          </p:cNvSpPr>
          <p:nvPr>
            <p:ph type="title" idx="4294967295"/>
          </p:nvPr>
        </p:nvSpPr>
        <p:spPr>
          <a:xfrm>
            <a:off x="323850" y="549275"/>
            <a:ext cx="8229600" cy="647700"/>
          </a:xfrm>
        </p:spPr>
        <p:txBody>
          <a:bodyPr/>
          <a:lstStyle/>
          <a:p>
            <a:pPr marL="1117600" indent="-1117600" algn="l"/>
            <a:r>
              <a:rPr lang="en-US" altLang="zh-CN" b="1"/>
              <a:t>5</a:t>
            </a:r>
            <a:r>
              <a:rPr lang="zh-CN" altLang="en-US" b="1"/>
              <a:t>书目调整</a:t>
            </a:r>
            <a:r>
              <a:rPr lang="zh-CN" altLang="en-US" sz="3200" b="1"/>
              <a:t>（</a:t>
            </a:r>
            <a:r>
              <a:rPr lang="en-US" altLang="zh-CN" sz="3200" b="1"/>
              <a:t>1</a:t>
            </a:r>
            <a:r>
              <a:rPr lang="zh-CN" altLang="en-US" sz="3200" b="1"/>
              <a:t>）选择需调整的书目类型，并进入书目调整页面</a:t>
            </a:r>
          </a:p>
        </p:txBody>
      </p:sp>
      <p:pic>
        <p:nvPicPr>
          <p:cNvPr id="297987"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297988"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标题 1"/>
          <p:cNvSpPr>
            <a:spLocks noGrp="1"/>
          </p:cNvSpPr>
          <p:nvPr>
            <p:ph type="title" idx="4294967295"/>
          </p:nvPr>
        </p:nvSpPr>
        <p:spPr>
          <a:xfrm>
            <a:off x="323850" y="549275"/>
            <a:ext cx="8229600" cy="647700"/>
          </a:xfrm>
        </p:spPr>
        <p:txBody>
          <a:bodyPr/>
          <a:lstStyle/>
          <a:p>
            <a:pPr marL="1117600" indent="-1117600" algn="l"/>
            <a:r>
              <a:rPr lang="en-US" altLang="zh-CN" b="1"/>
              <a:t>5</a:t>
            </a:r>
            <a:r>
              <a:rPr lang="zh-CN" altLang="en-US" b="1"/>
              <a:t>书目调整</a:t>
            </a:r>
            <a:r>
              <a:rPr lang="zh-CN" altLang="en-US" sz="3200" b="1"/>
              <a:t>（</a:t>
            </a:r>
            <a:r>
              <a:rPr lang="en-US" altLang="zh-CN" sz="3200" b="1"/>
              <a:t>1</a:t>
            </a:r>
            <a:r>
              <a:rPr lang="zh-CN" altLang="en-US" sz="3200" b="1"/>
              <a:t>）选择需调整的书目类型，并进入书目调整页面</a:t>
            </a:r>
          </a:p>
        </p:txBody>
      </p:sp>
      <p:pic>
        <p:nvPicPr>
          <p:cNvPr id="312323"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312324"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标题 1"/>
          <p:cNvSpPr>
            <a:spLocks noGrp="1"/>
          </p:cNvSpPr>
          <p:nvPr>
            <p:ph type="title" idx="4294967295"/>
          </p:nvPr>
        </p:nvSpPr>
        <p:spPr>
          <a:xfrm>
            <a:off x="323850" y="549275"/>
            <a:ext cx="8229600" cy="647700"/>
          </a:xfrm>
        </p:spPr>
        <p:txBody>
          <a:bodyPr/>
          <a:lstStyle/>
          <a:p>
            <a:pPr marL="1117600" indent="-1117600" algn="l"/>
            <a:r>
              <a:rPr lang="en-US" altLang="zh-CN" b="1"/>
              <a:t>5</a:t>
            </a:r>
            <a:r>
              <a:rPr lang="zh-CN" altLang="en-US" b="1"/>
              <a:t>书目调整</a:t>
            </a:r>
            <a:r>
              <a:rPr lang="zh-CN" altLang="en-US" sz="3200" b="1"/>
              <a:t>（</a:t>
            </a:r>
            <a:r>
              <a:rPr lang="en-US" altLang="zh-CN" sz="3200" b="1"/>
              <a:t>2</a:t>
            </a:r>
            <a:r>
              <a:rPr lang="zh-CN" altLang="en-US" sz="3200" b="1"/>
              <a:t>）具体的书目调整页面</a:t>
            </a:r>
          </a:p>
        </p:txBody>
      </p:sp>
      <p:pic>
        <p:nvPicPr>
          <p:cNvPr id="314371"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314372"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标题 1"/>
          <p:cNvSpPr>
            <a:spLocks noGrp="1"/>
          </p:cNvSpPr>
          <p:nvPr>
            <p:ph type="title" idx="4294967295"/>
          </p:nvPr>
        </p:nvSpPr>
        <p:spPr>
          <a:xfrm>
            <a:off x="323850" y="549275"/>
            <a:ext cx="8229600" cy="647700"/>
          </a:xfrm>
        </p:spPr>
        <p:txBody>
          <a:bodyPr/>
          <a:lstStyle/>
          <a:p>
            <a:pPr marL="1117600" indent="-1117600" algn="l"/>
            <a:r>
              <a:rPr lang="en-US" altLang="zh-CN" b="1"/>
              <a:t>6</a:t>
            </a:r>
            <a:r>
              <a:rPr lang="zh-CN" altLang="en-US" b="1"/>
              <a:t>提交审核</a:t>
            </a:r>
            <a:endParaRPr lang="zh-CN" altLang="en-US" sz="3200" b="1"/>
          </a:p>
        </p:txBody>
      </p:sp>
      <p:pic>
        <p:nvPicPr>
          <p:cNvPr id="300035"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300036"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标题 1"/>
          <p:cNvSpPr>
            <a:spLocks noGrp="1"/>
          </p:cNvSpPr>
          <p:nvPr>
            <p:ph type="title" idx="4294967295"/>
          </p:nvPr>
        </p:nvSpPr>
        <p:spPr>
          <a:xfrm>
            <a:off x="323850" y="549275"/>
            <a:ext cx="8229600" cy="647700"/>
          </a:xfrm>
        </p:spPr>
        <p:txBody>
          <a:bodyPr/>
          <a:lstStyle/>
          <a:p>
            <a:pPr marL="1117600" indent="-1117600" algn="l"/>
            <a:r>
              <a:rPr lang="en-US" altLang="zh-CN" b="1"/>
              <a:t>7</a:t>
            </a:r>
            <a:r>
              <a:rPr lang="zh-CN" altLang="en-US" b="1"/>
              <a:t>审核（</a:t>
            </a:r>
            <a:r>
              <a:rPr lang="zh-CN" altLang="en-US" sz="3600" b="1"/>
              <a:t>待审核、审核中、拒绝审核、审核通过</a:t>
            </a:r>
            <a:r>
              <a:rPr lang="zh-CN" altLang="en-US" b="1"/>
              <a:t>）</a:t>
            </a:r>
          </a:p>
        </p:txBody>
      </p:sp>
      <p:pic>
        <p:nvPicPr>
          <p:cNvPr id="302083" name="内容占位符 2"/>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3" y="1628775"/>
            <a:ext cx="6851650" cy="4349750"/>
          </a:xfrm>
        </p:spPr>
      </p:pic>
      <p:pic>
        <p:nvPicPr>
          <p:cNvPr id="302084" name="Picture 3" descr="moba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标题 1"/>
          <p:cNvSpPr>
            <a:spLocks noGrp="1"/>
          </p:cNvSpPr>
          <p:nvPr>
            <p:ph type="title" idx="4294967295"/>
          </p:nvPr>
        </p:nvSpPr>
        <p:spPr>
          <a:xfrm>
            <a:off x="323850" y="549275"/>
            <a:ext cx="8229600" cy="647700"/>
          </a:xfrm>
        </p:spPr>
        <p:txBody>
          <a:bodyPr/>
          <a:lstStyle/>
          <a:p>
            <a:pPr marL="1117600" indent="-1117600" algn="l"/>
            <a:r>
              <a:rPr lang="zh-CN" altLang="en-US" b="1"/>
              <a:t>总结：参建单位的几个关键动作</a:t>
            </a:r>
          </a:p>
        </p:txBody>
      </p:sp>
      <p:pic>
        <p:nvPicPr>
          <p:cNvPr id="306180"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1" name="Text Box 5"/>
          <p:cNvSpPr txBox="1">
            <a:spLocks noChangeArrowheads="1"/>
          </p:cNvSpPr>
          <p:nvPr/>
        </p:nvSpPr>
        <p:spPr bwMode="auto">
          <a:xfrm>
            <a:off x="971550" y="14128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sp>
        <p:nvSpPr>
          <p:cNvPr id="306182" name="Text Box 6"/>
          <p:cNvSpPr txBox="1">
            <a:spLocks noChangeArrowheads="1"/>
          </p:cNvSpPr>
          <p:nvPr/>
        </p:nvSpPr>
        <p:spPr bwMode="auto">
          <a:xfrm>
            <a:off x="468313" y="1484313"/>
            <a:ext cx="727233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zh-CN" altLang="en-US" sz="3600" b="1"/>
              <a:t>新建查重任务</a:t>
            </a:r>
          </a:p>
          <a:p>
            <a:pPr eaLnBrk="1" hangingPunct="1">
              <a:spcBef>
                <a:spcPct val="50000"/>
              </a:spcBef>
              <a:buFontTx/>
              <a:buAutoNum type="arabicPeriod"/>
            </a:pPr>
            <a:r>
              <a:rPr lang="zh-CN" altLang="en-US" sz="3600" b="1"/>
              <a:t>导入书目</a:t>
            </a:r>
          </a:p>
          <a:p>
            <a:pPr eaLnBrk="1" hangingPunct="1">
              <a:spcBef>
                <a:spcPct val="50000"/>
              </a:spcBef>
              <a:buFontTx/>
              <a:buAutoNum type="arabicPeriod"/>
            </a:pPr>
            <a:r>
              <a:rPr lang="zh-CN" altLang="en-US" sz="3600" b="1"/>
              <a:t>提交查重</a:t>
            </a:r>
          </a:p>
          <a:p>
            <a:pPr eaLnBrk="1" hangingPunct="1">
              <a:spcBef>
                <a:spcPct val="50000"/>
              </a:spcBef>
              <a:buFontTx/>
              <a:buAutoNum type="arabicPeriod"/>
            </a:pPr>
            <a:r>
              <a:rPr lang="zh-CN" altLang="en-US" sz="3600" b="1">
                <a:solidFill>
                  <a:srgbClr val="FF3300"/>
                </a:solidFill>
              </a:rPr>
              <a:t>书目调整（冲突、错误、不重复</a:t>
            </a:r>
            <a:r>
              <a:rPr lang="en-US" altLang="zh-CN" sz="3600" b="1">
                <a:solidFill>
                  <a:srgbClr val="FF3300"/>
                </a:solidFill>
              </a:rPr>
              <a:t>70%</a:t>
            </a:r>
            <a:r>
              <a:rPr lang="zh-CN" altLang="en-US" sz="3600" b="1">
                <a:solidFill>
                  <a:srgbClr val="FF3300"/>
                </a:solidFill>
              </a:rPr>
              <a:t>及以上标题匹配率的书目）</a:t>
            </a:r>
          </a:p>
          <a:p>
            <a:pPr eaLnBrk="1" hangingPunct="1">
              <a:spcBef>
                <a:spcPct val="50000"/>
              </a:spcBef>
              <a:buFontTx/>
              <a:buAutoNum type="arabicPeriod"/>
            </a:pPr>
            <a:r>
              <a:rPr lang="zh-CN" altLang="en-US" sz="3600" b="1">
                <a:solidFill>
                  <a:srgbClr val="FF3300"/>
                </a:solidFill>
              </a:rPr>
              <a:t>提交审核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Rectangle 4"/>
          <p:cNvSpPr>
            <a:spLocks noChangeArrowheads="1"/>
          </p:cNvSpPr>
          <p:nvPr/>
        </p:nvSpPr>
        <p:spPr bwMode="auto">
          <a:xfrm>
            <a:off x="971550" y="2349500"/>
            <a:ext cx="77057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914400" indent="-457200" eaLnBrk="0" hangingPunct="0">
              <a:defRPr>
                <a:solidFill>
                  <a:schemeClr val="tx1"/>
                </a:solidFill>
                <a:latin typeface="Arial" panose="020B0604020202020204" pitchFamily="34" charset="0"/>
                <a:ea typeface="宋体" panose="02010600030101010101" pitchFamily="2" charset="-122"/>
              </a:defRPr>
            </a:lvl2pPr>
            <a:lvl3pPr marL="1371600" indent="-457200" eaLnBrk="0" hangingPunct="0">
              <a:defRPr>
                <a:solidFill>
                  <a:schemeClr val="tx1"/>
                </a:solidFill>
                <a:latin typeface="Arial" panose="020B0604020202020204" pitchFamily="34" charset="0"/>
                <a:ea typeface="宋体" panose="02010600030101010101" pitchFamily="2" charset="-122"/>
              </a:defRPr>
            </a:lvl3pPr>
            <a:lvl4pPr marL="1828800" indent="-457200" eaLnBrk="0" hangingPunct="0">
              <a:defRPr>
                <a:solidFill>
                  <a:schemeClr val="tx1"/>
                </a:solidFill>
                <a:latin typeface="Arial" panose="020B0604020202020204" pitchFamily="34" charset="0"/>
                <a:ea typeface="宋体" panose="02010600030101010101" pitchFamily="2" charset="-122"/>
              </a:defRPr>
            </a:lvl4pPr>
            <a:lvl5pPr marL="2286000" indent="-457200" eaLnBrk="0" hangingPunct="0">
              <a:defRPr>
                <a:solidFill>
                  <a:schemeClr val="tx1"/>
                </a:solidFill>
                <a:latin typeface="Arial" panose="020B0604020202020204" pitchFamily="34" charset="0"/>
                <a:ea typeface="宋体" panose="02010600030101010101" pitchFamily="2" charset="-122"/>
              </a:defRPr>
            </a:lvl5pPr>
            <a:lvl6pPr marL="27432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b="1"/>
              <a:t>四 审核原则和抽样模型</a:t>
            </a:r>
            <a:endParaRPr lang="zh-CN" altLang="en-US" sz="6600" b="1" u="sn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标题 1"/>
          <p:cNvSpPr>
            <a:spLocks noGrp="1"/>
          </p:cNvSpPr>
          <p:nvPr>
            <p:ph type="title" idx="4294967295"/>
          </p:nvPr>
        </p:nvSpPr>
        <p:spPr>
          <a:xfrm>
            <a:off x="323850" y="549275"/>
            <a:ext cx="8229600" cy="647700"/>
          </a:xfrm>
        </p:spPr>
        <p:txBody>
          <a:bodyPr/>
          <a:lstStyle/>
          <a:p>
            <a:pPr marL="1117600" indent="-1117600" algn="l"/>
            <a:r>
              <a:rPr lang="en-US" altLang="zh-CN" b="1"/>
              <a:t>1</a:t>
            </a:r>
            <a:r>
              <a:rPr lang="zh-CN" altLang="en-US" b="1"/>
              <a:t>审核规范</a:t>
            </a:r>
          </a:p>
        </p:txBody>
      </p:sp>
      <p:sp>
        <p:nvSpPr>
          <p:cNvPr id="237571" name="内容占位符 2"/>
          <p:cNvSpPr>
            <a:spLocks noGrp="1"/>
          </p:cNvSpPr>
          <p:nvPr>
            <p:ph idx="4294967295"/>
          </p:nvPr>
        </p:nvSpPr>
        <p:spPr/>
        <p:txBody>
          <a:bodyPr/>
          <a:lstStyle/>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标题＋作者＋出版社＋出版日期，</a:t>
            </a:r>
            <a:r>
              <a:rPr kumimoji="1" lang="en-US" altLang="zh-CN" sz="2400">
                <a:latin typeface="黑体" panose="02010609060101010101" pitchFamily="49" charset="-122"/>
              </a:rPr>
              <a:t>4</a:t>
            </a:r>
            <a:r>
              <a:rPr kumimoji="1" lang="zh-CN" altLang="en-US" sz="2400">
                <a:latin typeface="黑体" panose="02010609060101010101" pitchFamily="49" charset="-122"/>
              </a:rPr>
              <a:t>个字段完全一样的视为重复书目。如果出版社一样，但是出版地不一样的视为不重复。</a:t>
            </a:r>
          </a:p>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若有缺项的，从严处理，比如标题＋出版社＋出版日期都一样，缺少作者的，视为作者一样，作为重复处理；缺少出版社、出版地的或出版日期也同等对待；</a:t>
            </a:r>
          </a:p>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如果是有分册的图书，标题缺少分册信息的，拒绝制作，视为重复书目；</a:t>
            </a:r>
          </a:p>
        </p:txBody>
      </p:sp>
      <p:pic>
        <p:nvPicPr>
          <p:cNvPr id="237572"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标题 1"/>
          <p:cNvSpPr>
            <a:spLocks noGrp="1"/>
          </p:cNvSpPr>
          <p:nvPr>
            <p:ph type="title" idx="4294967295"/>
          </p:nvPr>
        </p:nvSpPr>
        <p:spPr>
          <a:xfrm>
            <a:off x="323850" y="549275"/>
            <a:ext cx="8229600" cy="647700"/>
          </a:xfrm>
        </p:spPr>
        <p:txBody>
          <a:bodyPr/>
          <a:lstStyle/>
          <a:p>
            <a:pPr marL="1117600" indent="-1117600" algn="l"/>
            <a:r>
              <a:rPr lang="en-US" altLang="zh-CN" b="1"/>
              <a:t>2</a:t>
            </a:r>
            <a:r>
              <a:rPr lang="zh-CN" altLang="en-US" b="1"/>
              <a:t>审核原则</a:t>
            </a:r>
          </a:p>
        </p:txBody>
      </p:sp>
      <p:sp>
        <p:nvSpPr>
          <p:cNvPr id="91139" name="内容占位符 2"/>
          <p:cNvSpPr>
            <a:spLocks noGrp="1"/>
          </p:cNvSpPr>
          <p:nvPr>
            <p:ph idx="4294967295"/>
          </p:nvPr>
        </p:nvSpPr>
        <p:spPr/>
        <p:txBody>
          <a:bodyPr/>
          <a:lstStyle/>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冲突书目（按抽样模型审核，冲突书目参建单位必须逐条调整，否则拒绝审核）；</a:t>
            </a:r>
          </a:p>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错误书目（按抽样模型审核，错误书目参建单位必须逐条调整，否则拒绝审核）；</a:t>
            </a:r>
          </a:p>
          <a:p>
            <a:pPr marL="990600" lvl="1" indent="-533400">
              <a:buClr>
                <a:schemeClr val="tx1"/>
              </a:buClr>
              <a:buFont typeface="Wingdings" panose="05000000000000000000" pitchFamily="2" charset="2"/>
              <a:buChar char="Ø"/>
            </a:pPr>
            <a:r>
              <a:rPr kumimoji="1" lang="zh-CN" altLang="en-US" sz="2400">
                <a:latin typeface="黑体" panose="02010609060101010101" pitchFamily="49" charset="-122"/>
              </a:rPr>
              <a:t>不重复书目：</a:t>
            </a:r>
          </a:p>
          <a:p>
            <a:pPr marL="990600" lvl="1" indent="-533400">
              <a:buClr>
                <a:schemeClr val="tx1"/>
              </a:buClr>
              <a:buFont typeface="Wingdings" panose="05000000000000000000" pitchFamily="2" charset="2"/>
              <a:buNone/>
            </a:pPr>
            <a:r>
              <a:rPr kumimoji="1" lang="zh-CN" altLang="en-US" sz="2400">
                <a:latin typeface="黑体" panose="02010609060101010101" pitchFamily="49" charset="-122"/>
              </a:rPr>
              <a:t>   标题匹配率在</a:t>
            </a:r>
            <a:r>
              <a:rPr kumimoji="1" lang="en-US" altLang="zh-CN" sz="2400">
                <a:latin typeface="黑体" panose="02010609060101010101" pitchFamily="49" charset="-122"/>
              </a:rPr>
              <a:t>70</a:t>
            </a:r>
            <a:r>
              <a:rPr kumimoji="1" lang="zh-CN" altLang="en-US" sz="2400">
                <a:latin typeface="黑体" panose="02010609060101010101" pitchFamily="49" charset="-122"/>
              </a:rPr>
              <a:t>％及以上的，参建单位必须逐条调整，否则拒绝审核，审核单位按照抽样模型审核；标题匹配率在</a:t>
            </a:r>
            <a:r>
              <a:rPr kumimoji="1" lang="en-US" altLang="zh-CN" sz="2400">
                <a:latin typeface="黑体" panose="02010609060101010101" pitchFamily="49" charset="-122"/>
              </a:rPr>
              <a:t>70</a:t>
            </a:r>
            <a:r>
              <a:rPr kumimoji="1" lang="zh-CN" altLang="en-US" sz="2400">
                <a:latin typeface="黑体" panose="02010609060101010101" pitchFamily="49" charset="-122"/>
              </a:rPr>
              <a:t>％以下的，参建单位不做调整，审核单位也不做审核，直接接收。</a:t>
            </a:r>
          </a:p>
        </p:txBody>
      </p:sp>
      <p:pic>
        <p:nvPicPr>
          <p:cNvPr id="91140"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标题 1"/>
          <p:cNvSpPr>
            <a:spLocks noGrp="1"/>
          </p:cNvSpPr>
          <p:nvPr>
            <p:ph type="title" idx="4294967295"/>
          </p:nvPr>
        </p:nvSpPr>
        <p:spPr>
          <a:xfrm>
            <a:off x="323850" y="549275"/>
            <a:ext cx="8229600" cy="647700"/>
          </a:xfrm>
        </p:spPr>
        <p:txBody>
          <a:bodyPr/>
          <a:lstStyle/>
          <a:p>
            <a:pPr marL="1117600" indent="-1117600" algn="l"/>
            <a:r>
              <a:rPr lang="en-US" altLang="zh-CN" b="1"/>
              <a:t>3</a:t>
            </a:r>
            <a:r>
              <a:rPr lang="zh-CN" altLang="en-US" b="1"/>
              <a:t>审核模型</a:t>
            </a:r>
          </a:p>
        </p:txBody>
      </p:sp>
      <p:sp>
        <p:nvSpPr>
          <p:cNvPr id="235523" name="内容占位符 2"/>
          <p:cNvSpPr>
            <a:spLocks noGrp="1"/>
          </p:cNvSpPr>
          <p:nvPr>
            <p:ph idx="4294967295"/>
          </p:nvPr>
        </p:nvSpPr>
        <p:spPr>
          <a:xfrm>
            <a:off x="0" y="1196975"/>
            <a:ext cx="8229600" cy="4670425"/>
          </a:xfrm>
        </p:spPr>
        <p:txBody>
          <a:bodyPr/>
          <a:lstStyle/>
          <a:p>
            <a:pPr marL="609600" indent="-609600">
              <a:buClr>
                <a:schemeClr val="tx1"/>
              </a:buClr>
              <a:buFont typeface="Wingdings" panose="05000000000000000000" pitchFamily="2" charset="2"/>
              <a:buChar char="Ø"/>
            </a:pPr>
            <a:r>
              <a:rPr kumimoji="1" lang="zh-CN" altLang="en-US" sz="2400">
                <a:latin typeface="黑体" panose="02010609060101010101" pitchFamily="49" charset="-122"/>
              </a:rPr>
              <a:t>参考标准编号</a:t>
            </a:r>
            <a:r>
              <a:rPr kumimoji="1" lang="en-US" altLang="zh-CN" sz="2400">
                <a:latin typeface="黑体" panose="02010609060101010101" pitchFamily="49" charset="-122"/>
              </a:rPr>
              <a:t>:GB/T 2828.1-2003</a:t>
            </a:r>
          </a:p>
          <a:p>
            <a:pPr marL="609600" indent="-609600">
              <a:buClr>
                <a:schemeClr val="tx1"/>
              </a:buClr>
              <a:buFont typeface="Wingdings" panose="05000000000000000000" pitchFamily="2" charset="2"/>
              <a:buChar char="Ø"/>
            </a:pPr>
            <a:r>
              <a:rPr kumimoji="1" lang="zh-CN" altLang="en-US" sz="2400">
                <a:latin typeface="黑体" panose="02010609060101010101" pitchFamily="49" charset="-122"/>
              </a:rPr>
              <a:t>参考标准名称</a:t>
            </a:r>
            <a:r>
              <a:rPr kumimoji="1" lang="en-US" altLang="zh-CN" sz="2400">
                <a:latin typeface="黑体" panose="02010609060101010101" pitchFamily="49" charset="-122"/>
              </a:rPr>
              <a:t>:</a:t>
            </a:r>
            <a:r>
              <a:rPr kumimoji="1" lang="zh-CN" altLang="en-US" sz="2400">
                <a:latin typeface="黑体" panose="02010609060101010101" pitchFamily="49" charset="-122"/>
              </a:rPr>
              <a:t>计数抽样检验程序 第</a:t>
            </a:r>
            <a:r>
              <a:rPr kumimoji="1" lang="en-US" altLang="zh-CN" sz="2400">
                <a:latin typeface="黑体" panose="02010609060101010101" pitchFamily="49" charset="-122"/>
              </a:rPr>
              <a:t>1</a:t>
            </a:r>
            <a:r>
              <a:rPr kumimoji="1" lang="zh-CN" altLang="en-US" sz="2400">
                <a:latin typeface="黑体" panose="02010609060101010101" pitchFamily="49" charset="-122"/>
              </a:rPr>
              <a:t>部分</a:t>
            </a:r>
            <a:r>
              <a:rPr kumimoji="1" lang="en-US" altLang="zh-CN" sz="2400">
                <a:latin typeface="黑体" panose="02010609060101010101" pitchFamily="49" charset="-122"/>
              </a:rPr>
              <a:t>: </a:t>
            </a:r>
            <a:r>
              <a:rPr kumimoji="1" lang="zh-CN" altLang="en-US" sz="2400">
                <a:latin typeface="黑体" panose="02010609060101010101" pitchFamily="49" charset="-122"/>
              </a:rPr>
              <a:t>按接收质量限</a:t>
            </a:r>
            <a:r>
              <a:rPr kumimoji="1" lang="en-US" altLang="zh-CN" sz="2400">
                <a:latin typeface="黑体" panose="02010609060101010101" pitchFamily="49" charset="-122"/>
              </a:rPr>
              <a:t>(AQL)</a:t>
            </a:r>
            <a:r>
              <a:rPr kumimoji="1" lang="zh-CN" altLang="en-US" sz="2400">
                <a:latin typeface="黑体" panose="02010609060101010101" pitchFamily="49" charset="-122"/>
              </a:rPr>
              <a:t>检索的逐批检验抽样计划（国家质量检验检疫总局颁布）</a:t>
            </a:r>
          </a:p>
          <a:p>
            <a:pPr marL="609600" indent="-609600">
              <a:buClr>
                <a:schemeClr val="tx1"/>
              </a:buClr>
              <a:buFont typeface="Wingdings" panose="05000000000000000000" pitchFamily="2" charset="2"/>
              <a:buChar char="Ø"/>
            </a:pPr>
            <a:r>
              <a:rPr kumimoji="1" lang="zh-CN" altLang="en-US" sz="2400">
                <a:latin typeface="黑体" panose="02010609060101010101" pitchFamily="49" charset="-122"/>
              </a:rPr>
              <a:t>抽样模型：按照一般检验水平</a:t>
            </a:r>
            <a:r>
              <a:rPr kumimoji="1" lang="en-US" altLang="zh-CN" sz="2400">
                <a:latin typeface="黑体" panose="02010609060101010101" pitchFamily="49" charset="-122"/>
              </a:rPr>
              <a:t>II</a:t>
            </a:r>
            <a:r>
              <a:rPr kumimoji="1" lang="zh-CN" altLang="en-US" sz="2400">
                <a:latin typeface="黑体" panose="02010609060101010101" pitchFamily="49" charset="-122"/>
              </a:rPr>
              <a:t>级抽取样本量，正常检验一次抽样方案定为：接收质量限（</a:t>
            </a:r>
            <a:r>
              <a:rPr kumimoji="1" lang="en-US" altLang="zh-CN" sz="2400">
                <a:latin typeface="黑体" panose="02010609060101010101" pitchFamily="49" charset="-122"/>
              </a:rPr>
              <a:t>AQL</a:t>
            </a:r>
            <a:r>
              <a:rPr kumimoji="1" lang="zh-CN" altLang="en-US" sz="2400">
                <a:latin typeface="黑体" panose="02010609060101010101" pitchFamily="49" charset="-122"/>
              </a:rPr>
              <a:t>）＝</a:t>
            </a:r>
            <a:r>
              <a:rPr kumimoji="1" lang="en-US" altLang="zh-CN" sz="2400">
                <a:latin typeface="黑体" panose="02010609060101010101" pitchFamily="49" charset="-122"/>
              </a:rPr>
              <a:t>2.5</a:t>
            </a:r>
          </a:p>
          <a:p>
            <a:pPr marL="990600" lvl="1" indent="-533400">
              <a:buClr>
                <a:schemeClr val="tx1"/>
              </a:buClr>
              <a:buFont typeface="Wingdings" panose="05000000000000000000" pitchFamily="2" charset="2"/>
              <a:buNone/>
            </a:pPr>
            <a:r>
              <a:rPr kumimoji="1" lang="zh-CN" altLang="en-US" sz="2400">
                <a:latin typeface="黑体" panose="02010609060101010101" pitchFamily="49" charset="-122"/>
              </a:rPr>
              <a:t>例如：批量在</a:t>
            </a:r>
            <a:r>
              <a:rPr kumimoji="1" lang="zh-CN" altLang="en-US" sz="2400">
                <a:latin typeface="宋体" panose="02010600030101010101" pitchFamily="2" charset="-122"/>
              </a:rPr>
              <a:t>“</a:t>
            </a:r>
            <a:r>
              <a:rPr kumimoji="1" lang="en-US" altLang="zh-CN" sz="2400">
                <a:latin typeface="黑体" panose="02010609060101010101" pitchFamily="49" charset="-122"/>
              </a:rPr>
              <a:t>3201-10000</a:t>
            </a:r>
            <a:r>
              <a:rPr kumimoji="1" lang="en-US" altLang="zh-CN" sz="2400">
                <a:latin typeface="宋体" panose="02010600030101010101" pitchFamily="2" charset="-122"/>
              </a:rPr>
              <a:t>”</a:t>
            </a:r>
            <a:r>
              <a:rPr kumimoji="1" lang="zh-CN" altLang="en-US" sz="2400">
                <a:latin typeface="黑体" panose="02010609060101010101" pitchFamily="49" charset="-122"/>
              </a:rPr>
              <a:t>的一批条目，按一般  检验水平</a:t>
            </a:r>
            <a:r>
              <a:rPr kumimoji="1" lang="en-US" altLang="zh-CN" sz="2400">
                <a:latin typeface="黑体" panose="02010609060101010101" pitchFamily="49" charset="-122"/>
              </a:rPr>
              <a:t>II</a:t>
            </a:r>
            <a:r>
              <a:rPr kumimoji="1" lang="zh-CN" altLang="en-US" sz="2400">
                <a:latin typeface="黑体" panose="02010609060101010101" pitchFamily="49" charset="-122"/>
              </a:rPr>
              <a:t>级，抽样数量为</a:t>
            </a:r>
            <a:r>
              <a:rPr kumimoji="1" lang="en-US" altLang="zh-CN" sz="2400">
                <a:latin typeface="黑体" panose="02010609060101010101" pitchFamily="49" charset="-122"/>
              </a:rPr>
              <a:t>200</a:t>
            </a:r>
            <a:r>
              <a:rPr kumimoji="1" lang="zh-CN" altLang="en-US" sz="2400">
                <a:latin typeface="黑体" panose="02010609060101010101" pitchFamily="49" charset="-122"/>
              </a:rPr>
              <a:t>，</a:t>
            </a:r>
            <a:r>
              <a:rPr kumimoji="1" lang="en-US" altLang="zh-CN" sz="2400">
                <a:latin typeface="黑体" panose="02010609060101010101" pitchFamily="49" charset="-122"/>
              </a:rPr>
              <a:t>AQL=2.5</a:t>
            </a:r>
            <a:r>
              <a:rPr kumimoji="1" lang="zh-CN" altLang="en-US" sz="2400">
                <a:latin typeface="黑体" panose="02010609060101010101" pitchFamily="49" charset="-122"/>
              </a:rPr>
              <a:t>表示错误</a:t>
            </a:r>
            <a:r>
              <a:rPr kumimoji="1" lang="en-US" altLang="zh-CN" sz="2400">
                <a:latin typeface="黑体" panose="02010609060101010101" pitchFamily="49" charset="-122"/>
              </a:rPr>
              <a:t>10</a:t>
            </a:r>
            <a:r>
              <a:rPr kumimoji="1" lang="zh-CN" altLang="en-US" sz="2400">
                <a:latin typeface="黑体" panose="02010609060101010101" pitchFamily="49" charset="-122"/>
              </a:rPr>
              <a:t>本可接收（</a:t>
            </a:r>
            <a:r>
              <a:rPr kumimoji="1" lang="en-US" altLang="zh-CN" sz="2400">
                <a:latin typeface="黑体" panose="02010609060101010101" pitchFamily="49" charset="-122"/>
              </a:rPr>
              <a:t>5</a:t>
            </a:r>
            <a:r>
              <a:rPr kumimoji="1" lang="zh-CN" altLang="en-US" sz="2400">
                <a:latin typeface="黑体" panose="02010609060101010101" pitchFamily="49" charset="-122"/>
              </a:rPr>
              <a:t>％差错率直接审核通过），错误</a:t>
            </a:r>
            <a:r>
              <a:rPr kumimoji="1" lang="en-US" altLang="zh-CN" sz="2400">
                <a:latin typeface="黑体" panose="02010609060101010101" pitchFamily="49" charset="-122"/>
              </a:rPr>
              <a:t>11</a:t>
            </a:r>
            <a:r>
              <a:rPr kumimoji="1" lang="zh-CN" altLang="en-US" sz="2400">
                <a:latin typeface="黑体" panose="02010609060101010101" pitchFamily="49" charset="-122"/>
              </a:rPr>
              <a:t>本以及以上则拒绝通过，这时就再增加一次抽样，最多抽样</a:t>
            </a:r>
            <a:r>
              <a:rPr kumimoji="1" lang="en-US" altLang="zh-CN" sz="2400">
                <a:latin typeface="黑体" panose="02010609060101010101" pitchFamily="49" charset="-122"/>
              </a:rPr>
              <a:t>3</a:t>
            </a:r>
            <a:r>
              <a:rPr kumimoji="1" lang="zh-CN" altLang="en-US" sz="2400">
                <a:latin typeface="黑体" panose="02010609060101010101" pitchFamily="49" charset="-122"/>
              </a:rPr>
              <a:t>次，如果还是通不过则拒绝审核，请参建单位调整后再提交审核。</a:t>
            </a:r>
            <a:r>
              <a:rPr kumimoji="1" lang="zh-CN" altLang="en-US" sz="3200">
                <a:latin typeface="黑体" panose="02010609060101010101" pitchFamily="49" charset="-122"/>
              </a:rPr>
              <a:t> </a:t>
            </a:r>
          </a:p>
        </p:txBody>
      </p:sp>
      <p:pic>
        <p:nvPicPr>
          <p:cNvPr id="235524"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ChangeArrowheads="1"/>
          </p:cNvSpPr>
          <p:nvPr/>
        </p:nvSpPr>
        <p:spPr bwMode="auto">
          <a:xfrm>
            <a:off x="827088" y="2492375"/>
            <a:ext cx="77057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6600" b="1"/>
              <a:t>一  查重流程概述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8" name="Rectangle 4"/>
          <p:cNvSpPr>
            <a:spLocks noChangeArrowheads="1"/>
          </p:cNvSpPr>
          <p:nvPr/>
        </p:nvSpPr>
        <p:spPr bwMode="auto">
          <a:xfrm>
            <a:off x="971550" y="2349500"/>
            <a:ext cx="77057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914400" indent="-457200" eaLnBrk="0" hangingPunct="0">
              <a:defRPr>
                <a:solidFill>
                  <a:schemeClr val="tx1"/>
                </a:solidFill>
                <a:latin typeface="Arial" panose="020B0604020202020204" pitchFamily="34" charset="0"/>
                <a:ea typeface="宋体" panose="02010600030101010101" pitchFamily="2" charset="-122"/>
              </a:defRPr>
            </a:lvl2pPr>
            <a:lvl3pPr marL="1371600" indent="-457200" eaLnBrk="0" hangingPunct="0">
              <a:defRPr>
                <a:solidFill>
                  <a:schemeClr val="tx1"/>
                </a:solidFill>
                <a:latin typeface="Arial" panose="020B0604020202020204" pitchFamily="34" charset="0"/>
                <a:ea typeface="宋体" panose="02010600030101010101" pitchFamily="2" charset="-122"/>
              </a:defRPr>
            </a:lvl3pPr>
            <a:lvl4pPr marL="1828800" indent="-457200" eaLnBrk="0" hangingPunct="0">
              <a:defRPr>
                <a:solidFill>
                  <a:schemeClr val="tx1"/>
                </a:solidFill>
                <a:latin typeface="Arial" panose="020B0604020202020204" pitchFamily="34" charset="0"/>
                <a:ea typeface="宋体" panose="02010600030101010101" pitchFamily="2" charset="-122"/>
              </a:defRPr>
            </a:lvl4pPr>
            <a:lvl5pPr marL="2286000" indent="-457200" eaLnBrk="0" hangingPunct="0">
              <a:defRPr>
                <a:solidFill>
                  <a:schemeClr val="tx1"/>
                </a:solidFill>
                <a:latin typeface="Arial" panose="020B0604020202020204" pitchFamily="34" charset="0"/>
                <a:ea typeface="宋体" panose="02010600030101010101" pitchFamily="2" charset="-122"/>
              </a:defRPr>
            </a:lvl5pPr>
            <a:lvl6pPr marL="27432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600" b="1"/>
              <a:t>五 问题与讨论</a:t>
            </a:r>
            <a:endParaRPr lang="zh-CN" altLang="en-US" sz="6600" b="1" u="sng"/>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标题 1"/>
          <p:cNvSpPr>
            <a:spLocks noGrp="1"/>
          </p:cNvSpPr>
          <p:nvPr>
            <p:ph type="title" idx="4294967295"/>
          </p:nvPr>
        </p:nvSpPr>
        <p:spPr>
          <a:xfrm>
            <a:off x="323850" y="549275"/>
            <a:ext cx="8229600" cy="647700"/>
          </a:xfrm>
        </p:spPr>
        <p:txBody>
          <a:bodyPr/>
          <a:lstStyle/>
          <a:p>
            <a:pPr algn="l"/>
            <a:r>
              <a:rPr kumimoji="1" lang="zh-CN" altLang="en-US" sz="4000" b="1"/>
              <a:t>常见问题－标题</a:t>
            </a:r>
          </a:p>
        </p:txBody>
      </p:sp>
      <p:sp>
        <p:nvSpPr>
          <p:cNvPr id="249859" name="内容占位符 2"/>
          <p:cNvSpPr>
            <a:spLocks noGrp="1"/>
          </p:cNvSpPr>
          <p:nvPr>
            <p:ph idx="4294967295"/>
          </p:nvPr>
        </p:nvSpPr>
        <p:spPr/>
        <p:txBody>
          <a:bodyPr/>
          <a:lstStyle/>
          <a:p>
            <a:pPr marL="609600" indent="-609600">
              <a:buFont typeface="Wingdings" panose="05000000000000000000" pitchFamily="2" charset="2"/>
              <a:buChar char="Ø"/>
            </a:pPr>
            <a:r>
              <a:rPr lang="zh-CN" altLang="en-US" sz="2400">
                <a:latin typeface="黑体" panose="02010609060101010101" pitchFamily="49" charset="-122"/>
              </a:rPr>
              <a:t>标题著录格式不统一导致查重错误。题名补充信息没有录入到题名里。调整时，请注意本身含有副题名的情况，有的书目漏录副题名。</a:t>
            </a:r>
          </a:p>
          <a:p>
            <a:pPr marL="609600" indent="-609600">
              <a:buFont typeface="Wingdings" panose="05000000000000000000" pitchFamily="2" charset="2"/>
              <a:buChar char="Ø"/>
            </a:pPr>
            <a:r>
              <a:rPr lang="zh-CN" altLang="en-US" sz="2400">
                <a:latin typeface="黑体" panose="02010609060101010101" pitchFamily="49" charset="-122"/>
              </a:rPr>
              <a:t>丛书名录入到题名里，与题名中间以</a:t>
            </a:r>
            <a:r>
              <a:rPr lang="zh-CN" altLang="en-US" sz="2400">
                <a:latin typeface="宋体" panose="02010600030101010101" pitchFamily="2" charset="-122"/>
              </a:rPr>
              <a:t>“</a:t>
            </a:r>
            <a:r>
              <a:rPr lang="zh-CN" altLang="en-US" sz="2400">
                <a:latin typeface="黑体" panose="02010609060101010101" pitchFamily="49" charset="-122"/>
              </a:rPr>
              <a:t>－</a:t>
            </a:r>
            <a:r>
              <a:rPr lang="zh-CN" altLang="en-US" sz="2400">
                <a:latin typeface="宋体" panose="02010600030101010101" pitchFamily="2" charset="-122"/>
              </a:rPr>
              <a:t>”</a:t>
            </a:r>
            <a:r>
              <a:rPr lang="zh-CN" altLang="en-US" sz="2400">
                <a:latin typeface="黑体" panose="02010609060101010101" pitchFamily="49" charset="-122"/>
              </a:rPr>
              <a:t>间隔，请不要将丛书信息放到题名。</a:t>
            </a:r>
          </a:p>
          <a:p>
            <a:pPr marL="609600" indent="-609600">
              <a:buFont typeface="Wingdings" panose="05000000000000000000" pitchFamily="2" charset="2"/>
              <a:buChar char="Ø"/>
            </a:pPr>
            <a:r>
              <a:rPr lang="zh-CN" altLang="en-US" sz="2400">
                <a:latin typeface="黑体" panose="02010609060101010101" pitchFamily="49" charset="-122"/>
              </a:rPr>
              <a:t>题名字段缺少分册信息，导致系统直接判定为不重复。</a:t>
            </a:r>
          </a:p>
          <a:p>
            <a:pPr marL="609600" indent="-609600">
              <a:buFont typeface="Wingdings" panose="05000000000000000000" pitchFamily="2" charset="2"/>
              <a:buChar char="Ø"/>
            </a:pPr>
            <a:r>
              <a:rPr lang="zh-CN" altLang="en-US" sz="2400">
                <a:latin typeface="黑体" panose="02010609060101010101" pitchFamily="49" charset="-122"/>
              </a:rPr>
              <a:t>题名里包含版次信息</a:t>
            </a:r>
          </a:p>
          <a:p>
            <a:pPr marL="609600" indent="-609600">
              <a:buFont typeface="Wingdings" panose="05000000000000000000" pitchFamily="2" charset="2"/>
              <a:buChar char="Ø"/>
            </a:pPr>
            <a:r>
              <a:rPr lang="zh-CN" altLang="en-US" sz="2400">
                <a:latin typeface="黑体" panose="02010609060101010101" pitchFamily="49" charset="-122"/>
              </a:rPr>
              <a:t>有些将标题著录了两遍</a:t>
            </a:r>
          </a:p>
          <a:p>
            <a:pPr marL="609600" indent="-609600">
              <a:buFont typeface="Wingdings" panose="05000000000000000000" pitchFamily="2" charset="2"/>
              <a:buChar char="Ø"/>
            </a:pPr>
            <a:r>
              <a:rPr lang="zh-CN" altLang="en-US" sz="2400">
                <a:latin typeface="黑体" panose="02010609060101010101" pitchFamily="49" charset="-122"/>
              </a:rPr>
              <a:t>标题错别字情况</a:t>
            </a:r>
          </a:p>
        </p:txBody>
      </p:sp>
      <p:pic>
        <p:nvPicPr>
          <p:cNvPr id="249860"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p:cNvSpPr>
            <a:spLocks noGrp="1"/>
          </p:cNvSpPr>
          <p:nvPr>
            <p:ph type="title" idx="4294967295"/>
          </p:nvPr>
        </p:nvSpPr>
        <p:spPr>
          <a:xfrm>
            <a:off x="323850" y="549275"/>
            <a:ext cx="8229600" cy="647700"/>
          </a:xfrm>
        </p:spPr>
        <p:txBody>
          <a:bodyPr/>
          <a:lstStyle/>
          <a:p>
            <a:pPr algn="l"/>
            <a:r>
              <a:rPr kumimoji="1" lang="zh-CN" altLang="en-US" sz="4000" b="1"/>
              <a:t>常见问题－出版社</a:t>
            </a:r>
          </a:p>
        </p:txBody>
      </p:sp>
      <p:sp>
        <p:nvSpPr>
          <p:cNvPr id="149507" name="内容占位符 2"/>
          <p:cNvSpPr>
            <a:spLocks noGrp="1"/>
          </p:cNvSpPr>
          <p:nvPr>
            <p:ph idx="4294967295"/>
          </p:nvPr>
        </p:nvSpPr>
        <p:spPr/>
        <p:txBody>
          <a:bodyPr/>
          <a:lstStyle/>
          <a:p>
            <a:pPr marL="609600" indent="-609600">
              <a:buFont typeface="Wingdings" panose="05000000000000000000" pitchFamily="2" charset="2"/>
              <a:buChar char="Ø"/>
            </a:pPr>
            <a:r>
              <a:rPr lang="zh-CN" altLang="en-US" sz="2400">
                <a:latin typeface="黑体" panose="02010609060101010101" pitchFamily="49" charset="-122"/>
              </a:rPr>
              <a:t>请参建单位按全称填写出版社信息</a:t>
            </a:r>
          </a:p>
          <a:p>
            <a:pPr marL="609600" indent="-609600">
              <a:buFont typeface="Wingdings" panose="05000000000000000000" pitchFamily="2" charset="2"/>
              <a:buChar char="Ø"/>
            </a:pPr>
            <a:r>
              <a:rPr lang="zh-CN" altLang="en-US" sz="2400">
                <a:latin typeface="黑体" panose="02010609060101010101" pitchFamily="49" charset="-122"/>
              </a:rPr>
              <a:t>出版地写到出版社前面，比如</a:t>
            </a:r>
            <a:r>
              <a:rPr lang="zh-CN" altLang="en-US" sz="2400">
                <a:latin typeface="宋体" panose="02010600030101010101" pitchFamily="2" charset="-122"/>
              </a:rPr>
              <a:t>“</a:t>
            </a:r>
            <a:r>
              <a:rPr lang="zh-CN" altLang="en-US" sz="2400">
                <a:latin typeface="黑体" panose="02010609060101010101" pitchFamily="49" charset="-122"/>
              </a:rPr>
              <a:t>上海引擎出版社 ；</a:t>
            </a:r>
          </a:p>
          <a:p>
            <a:pPr marL="609600" indent="-609600">
              <a:buFont typeface="Wingdings" panose="05000000000000000000" pitchFamily="2" charset="2"/>
              <a:buChar char="Ø"/>
            </a:pPr>
            <a:r>
              <a:rPr lang="zh-CN" altLang="en-US" sz="2400">
                <a:latin typeface="黑体" panose="02010609060101010101" pitchFamily="49" charset="-122"/>
              </a:rPr>
              <a:t>出版社简称，比如</a:t>
            </a:r>
            <a:r>
              <a:rPr lang="zh-CN" altLang="en-US" sz="2400">
                <a:latin typeface="宋体" panose="02010600030101010101" pitchFamily="2" charset="-122"/>
              </a:rPr>
              <a:t>“</a:t>
            </a:r>
            <a:r>
              <a:rPr lang="zh-CN" altLang="en-US" sz="2400">
                <a:latin typeface="黑体" panose="02010609060101010101" pitchFamily="49" charset="-122"/>
              </a:rPr>
              <a:t>上海商务</a:t>
            </a:r>
            <a:r>
              <a:rPr lang="zh-CN" altLang="en-US" sz="2400">
                <a:latin typeface="宋体" panose="02010600030101010101" pitchFamily="2" charset="-122"/>
              </a:rPr>
              <a:t>”</a:t>
            </a:r>
            <a:r>
              <a:rPr lang="zh-CN" altLang="en-US" sz="2400">
                <a:latin typeface="黑体" panose="02010609060101010101" pitchFamily="49" charset="-122"/>
              </a:rPr>
              <a:t>＝商务印书馆</a:t>
            </a:r>
            <a:r>
              <a:rPr lang="en-US" altLang="zh-CN" sz="2400">
                <a:latin typeface="宋体" panose="02010600030101010101" pitchFamily="2" charset="-122"/>
              </a:rPr>
              <a:t>·</a:t>
            </a:r>
            <a:r>
              <a:rPr lang="zh-CN" altLang="en-US" sz="2400">
                <a:latin typeface="黑体" panose="02010609060101010101" pitchFamily="49" charset="-122"/>
              </a:rPr>
              <a:t>上海，上海中华＝中华书局</a:t>
            </a:r>
            <a:r>
              <a:rPr lang="en-US" altLang="zh-CN" sz="2400">
                <a:latin typeface="宋体" panose="02010600030101010101" pitchFamily="2" charset="-122"/>
              </a:rPr>
              <a:t>·</a:t>
            </a:r>
            <a:r>
              <a:rPr lang="zh-CN" altLang="en-US" sz="2400">
                <a:latin typeface="黑体" panose="02010609060101010101" pitchFamily="49" charset="-122"/>
              </a:rPr>
              <a:t>上海；长沙商务＝商务印书馆</a:t>
            </a:r>
            <a:r>
              <a:rPr lang="en-US" altLang="zh-CN" sz="2400">
                <a:latin typeface="宋体" panose="02010600030101010101" pitchFamily="2" charset="-122"/>
              </a:rPr>
              <a:t>·</a:t>
            </a:r>
            <a:r>
              <a:rPr lang="zh-CN" altLang="en-US" sz="2400">
                <a:latin typeface="黑体" panose="02010609060101010101" pitchFamily="49" charset="-122"/>
              </a:rPr>
              <a:t>长沙</a:t>
            </a:r>
          </a:p>
          <a:p>
            <a:pPr marL="609600" indent="-609600">
              <a:buFont typeface="Wingdings" panose="05000000000000000000" pitchFamily="2" charset="2"/>
              <a:buChar char="Ø"/>
            </a:pPr>
            <a:r>
              <a:rPr lang="zh-CN" altLang="en-US" sz="2400">
                <a:latin typeface="黑体" panose="02010609060101010101" pitchFamily="49" charset="-122"/>
              </a:rPr>
              <a:t>有些很相近的名称，比如商务印书馆，商务印刷馆，商务书馆，估计是著录错误，应该都是商务印书馆；中华书局，中华书局有限公司； </a:t>
            </a:r>
          </a:p>
          <a:p>
            <a:pPr marL="609600" indent="-609600">
              <a:buFont typeface="Wingdings" panose="05000000000000000000" pitchFamily="2" charset="2"/>
              <a:buChar char="Ø"/>
            </a:pPr>
            <a:r>
              <a:rPr lang="zh-CN" altLang="en-US" sz="2400">
                <a:latin typeface="黑体" panose="02010609060101010101" pitchFamily="49" charset="-122"/>
              </a:rPr>
              <a:t>在出版社后面添加</a:t>
            </a:r>
            <a:r>
              <a:rPr lang="en-US" altLang="zh-CN" sz="2400">
                <a:latin typeface="黑体" panose="02010609060101010101" pitchFamily="49" charset="-122"/>
              </a:rPr>
              <a:t>【</a:t>
            </a:r>
            <a:r>
              <a:rPr lang="zh-CN" altLang="en-US" sz="2400">
                <a:latin typeface="黑体" panose="02010609060101010101" pitchFamily="49" charset="-122"/>
              </a:rPr>
              <a:t>发行</a:t>
            </a:r>
            <a:r>
              <a:rPr lang="en-US" altLang="zh-CN" sz="2400">
                <a:latin typeface="黑体" panose="02010609060101010101" pitchFamily="49" charset="-122"/>
              </a:rPr>
              <a:t>】【</a:t>
            </a:r>
            <a:r>
              <a:rPr lang="zh-CN" altLang="en-US" sz="2400">
                <a:latin typeface="黑体" panose="02010609060101010101" pitchFamily="49" charset="-122"/>
              </a:rPr>
              <a:t>印</a:t>
            </a:r>
            <a:r>
              <a:rPr lang="en-US" altLang="zh-CN" sz="2400">
                <a:latin typeface="黑体" panose="02010609060101010101" pitchFamily="49" charset="-122"/>
              </a:rPr>
              <a:t>】【</a:t>
            </a:r>
            <a:r>
              <a:rPr lang="zh-CN" altLang="en-US" sz="2400">
                <a:latin typeface="黑体" panose="02010609060101010101" pitchFamily="49" charset="-122"/>
              </a:rPr>
              <a:t>印制</a:t>
            </a:r>
            <a:r>
              <a:rPr lang="en-US" altLang="zh-CN" sz="2400">
                <a:latin typeface="黑体" panose="02010609060101010101" pitchFamily="49" charset="-122"/>
              </a:rPr>
              <a:t>】[【</a:t>
            </a:r>
            <a:r>
              <a:rPr lang="zh-CN" altLang="en-US" sz="2400">
                <a:latin typeface="黑体" panose="02010609060101010101" pitchFamily="49" charset="-122"/>
              </a:rPr>
              <a:t>印行</a:t>
            </a:r>
            <a:r>
              <a:rPr lang="en-US" altLang="zh-CN" sz="2400">
                <a:latin typeface="黑体" panose="02010609060101010101" pitchFamily="49" charset="-122"/>
              </a:rPr>
              <a:t>】【</a:t>
            </a:r>
            <a:r>
              <a:rPr lang="zh-CN" altLang="en-US" sz="2400">
                <a:latin typeface="黑体" panose="02010609060101010101" pitchFamily="49" charset="-122"/>
              </a:rPr>
              <a:t>印刷</a:t>
            </a:r>
            <a:r>
              <a:rPr lang="en-US" altLang="zh-CN" sz="2400">
                <a:latin typeface="黑体" panose="02010609060101010101" pitchFamily="49" charset="-122"/>
              </a:rPr>
              <a:t>】【</a:t>
            </a:r>
            <a:r>
              <a:rPr lang="zh-CN" altLang="en-US" sz="2400">
                <a:latin typeface="黑体" panose="02010609060101010101" pitchFamily="49" charset="-122"/>
              </a:rPr>
              <a:t>发行</a:t>
            </a:r>
            <a:r>
              <a:rPr lang="en-US" altLang="zh-CN" sz="2400">
                <a:latin typeface="黑体" panose="02010609060101010101" pitchFamily="49" charset="-122"/>
              </a:rPr>
              <a:t>】</a:t>
            </a:r>
            <a:r>
              <a:rPr lang="zh-CN" altLang="en-US" sz="2400">
                <a:latin typeface="黑体" panose="02010609060101010101" pitchFamily="49" charset="-122"/>
              </a:rPr>
              <a:t>字样，导致系统认为出版社不一样，判定为不重复了。</a:t>
            </a:r>
          </a:p>
          <a:p>
            <a:pPr marL="609600" indent="-609600">
              <a:buFont typeface="Wingdings" panose="05000000000000000000" pitchFamily="2" charset="2"/>
              <a:buChar char="Ø"/>
            </a:pPr>
            <a:r>
              <a:rPr lang="zh-CN" altLang="en-US" sz="2400">
                <a:latin typeface="黑体" panose="02010609060101010101" pitchFamily="49" charset="-122"/>
              </a:rPr>
              <a:t>出版社填不祥或缺少</a:t>
            </a:r>
          </a:p>
        </p:txBody>
      </p:sp>
      <p:pic>
        <p:nvPicPr>
          <p:cNvPr id="149508"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标题 1"/>
          <p:cNvSpPr>
            <a:spLocks noGrp="1"/>
          </p:cNvSpPr>
          <p:nvPr>
            <p:ph type="title" idx="4294967295"/>
          </p:nvPr>
        </p:nvSpPr>
        <p:spPr>
          <a:xfrm>
            <a:off x="323850" y="549275"/>
            <a:ext cx="8229600" cy="647700"/>
          </a:xfrm>
        </p:spPr>
        <p:txBody>
          <a:bodyPr/>
          <a:lstStyle/>
          <a:p>
            <a:pPr algn="l"/>
            <a:r>
              <a:rPr kumimoji="1" lang="zh-CN" altLang="en-US" sz="4000" b="1"/>
              <a:t>常见问题－作者</a:t>
            </a:r>
          </a:p>
        </p:txBody>
      </p:sp>
      <p:sp>
        <p:nvSpPr>
          <p:cNvPr id="245763" name="内容占位符 2"/>
          <p:cNvSpPr>
            <a:spLocks noGrp="1"/>
          </p:cNvSpPr>
          <p:nvPr>
            <p:ph idx="4294967295"/>
          </p:nvPr>
        </p:nvSpPr>
        <p:spPr/>
        <p:txBody>
          <a:bodyPr/>
          <a:lstStyle/>
          <a:p>
            <a:pPr marL="609600" indent="-609600">
              <a:buFont typeface="Wingdings" panose="05000000000000000000" pitchFamily="2" charset="2"/>
              <a:buChar char="Ø"/>
            </a:pPr>
            <a:r>
              <a:rPr lang="zh-CN" altLang="en-US" sz="2400">
                <a:latin typeface="黑体" panose="02010609060101010101" pitchFamily="49" charset="-122"/>
              </a:rPr>
              <a:t>作者后面带有角色，如</a:t>
            </a:r>
            <a:r>
              <a:rPr lang="zh-CN" altLang="en-US" sz="2400">
                <a:latin typeface="宋体" panose="02010600030101010101" pitchFamily="2" charset="-122"/>
              </a:rPr>
              <a:t>“</a:t>
            </a:r>
            <a:r>
              <a:rPr lang="zh-CN" altLang="en-US" sz="2400">
                <a:latin typeface="黑体" panose="02010609060101010101" pitchFamily="49" charset="-122"/>
              </a:rPr>
              <a:t>编、编写、编著、著、译、编纂、撰、校正、辑、选注、编译、重译、辑录、原著、编辑、撰写、校、</a:t>
            </a:r>
            <a:r>
              <a:rPr lang="zh-CN" altLang="en-US" sz="2400" b="1">
                <a:latin typeface="黑体" panose="02010609060101010101" pitchFamily="49" charset="-122"/>
              </a:rPr>
              <a:t>译述、口述、述写</a:t>
            </a:r>
            <a:r>
              <a:rPr lang="zh-CN" altLang="en-US" sz="2400">
                <a:latin typeface="宋体" panose="02010600030101010101" pitchFamily="2" charset="-122"/>
              </a:rPr>
              <a:t>”</a:t>
            </a:r>
            <a:r>
              <a:rPr lang="zh-CN" altLang="en-US" sz="2400">
                <a:latin typeface="黑体" panose="02010609060101010101" pitchFamily="49" charset="-122"/>
              </a:rPr>
              <a:t>等；有的还在角色前后加了括号，如</a:t>
            </a:r>
            <a:r>
              <a:rPr lang="zh-CN" altLang="en-US" sz="2400">
                <a:latin typeface="宋体" panose="02010600030101010101" pitchFamily="2" charset="-122"/>
              </a:rPr>
              <a:t> </a:t>
            </a:r>
            <a:r>
              <a:rPr lang="zh-CN" altLang="en-US" sz="2400">
                <a:latin typeface="黑体" panose="02010609060101010101" pitchFamily="49" charset="-122"/>
              </a:rPr>
              <a:t>劉彥</a:t>
            </a:r>
            <a:r>
              <a:rPr lang="en-US" altLang="zh-CN" sz="2400">
                <a:latin typeface="黑体" panose="02010609060101010101" pitchFamily="49" charset="-122"/>
              </a:rPr>
              <a:t>(</a:t>
            </a:r>
            <a:r>
              <a:rPr lang="zh-CN" altLang="en-US" sz="2400">
                <a:latin typeface="黑体" panose="02010609060101010101" pitchFamily="49" charset="-122"/>
              </a:rPr>
              <a:t>著</a:t>
            </a:r>
            <a:r>
              <a:rPr lang="en-US" altLang="zh-CN" sz="2400">
                <a:latin typeface="黑体" panose="02010609060101010101" pitchFamily="49" charset="-122"/>
              </a:rPr>
              <a:t>)</a:t>
            </a:r>
            <a:r>
              <a:rPr lang="zh-CN" altLang="en-US" sz="2400">
                <a:latin typeface="黑体" panose="02010609060101010101" pitchFamily="49" charset="-122"/>
              </a:rPr>
              <a:t>。角色不需要著录</a:t>
            </a:r>
          </a:p>
          <a:p>
            <a:pPr marL="609600" indent="-609600">
              <a:buFont typeface="Wingdings" panose="05000000000000000000" pitchFamily="2" charset="2"/>
              <a:buChar char="Ø"/>
            </a:pPr>
            <a:r>
              <a:rPr lang="zh-CN" altLang="en-US" sz="2400">
                <a:latin typeface="黑体" panose="02010609060101010101" pitchFamily="49" charset="-122"/>
              </a:rPr>
              <a:t>国外作者前面有国别，后面有英文名，而有的书目就只录入了作者的中文名字或者录入中文和英文名而没有录国别，也有的只录入英文名字的；如</a:t>
            </a:r>
            <a:r>
              <a:rPr lang="zh-CN" altLang="en-US" sz="2400">
                <a:latin typeface="宋体" panose="02010600030101010101" pitchFamily="2" charset="-122"/>
              </a:rPr>
              <a:t>“</a:t>
            </a:r>
            <a:r>
              <a:rPr lang="zh-CN" altLang="en-US" sz="2400">
                <a:latin typeface="黑体" panose="02010609060101010101" pitchFamily="49" charset="-122"/>
              </a:rPr>
              <a:t>（法）施亨利（</a:t>
            </a:r>
            <a:r>
              <a:rPr lang="en-US" altLang="zh-CN" sz="2400">
                <a:latin typeface="黑体" panose="02010609060101010101" pitchFamily="49" charset="-122"/>
              </a:rPr>
              <a:t>Henri Se</a:t>
            </a:r>
            <a:r>
              <a:rPr lang="en-US" altLang="zh-CN" sz="2400">
                <a:latin typeface="宋体" panose="02010600030101010101" pitchFamily="2" charset="-122"/>
              </a:rPr>
              <a:t>‘</a:t>
            </a:r>
            <a:r>
              <a:rPr lang="en-US" altLang="zh-CN" sz="2400">
                <a:latin typeface="黑体" panose="02010609060101010101" pitchFamily="49" charset="-122"/>
              </a:rPr>
              <a:t>e</a:t>
            </a:r>
            <a:r>
              <a:rPr lang="zh-CN" altLang="en-US" sz="2400">
                <a:latin typeface="黑体" panose="02010609060101010101" pitchFamily="49" charset="-122"/>
              </a:rPr>
              <a:t>），施亨利 （</a:t>
            </a:r>
            <a:r>
              <a:rPr lang="en-US" altLang="zh-CN" sz="2400">
                <a:latin typeface="黑体" panose="02010609060101010101" pitchFamily="49" charset="-122"/>
              </a:rPr>
              <a:t>Henri See</a:t>
            </a:r>
            <a:r>
              <a:rPr lang="zh-CN" altLang="en-US" sz="2400">
                <a:latin typeface="黑体" panose="02010609060101010101" pitchFamily="49" charset="-122"/>
              </a:rPr>
              <a:t>），施亨利，</a:t>
            </a:r>
            <a:r>
              <a:rPr lang="en-US" altLang="zh-CN" sz="2400">
                <a:latin typeface="黑体" panose="02010609060101010101" pitchFamily="49" charset="-122"/>
              </a:rPr>
              <a:t>Henri See</a:t>
            </a:r>
            <a:r>
              <a:rPr lang="en-US" altLang="zh-CN" sz="2400">
                <a:latin typeface="宋体" panose="02010600030101010101" pitchFamily="2" charset="-122"/>
              </a:rPr>
              <a:t>”</a:t>
            </a:r>
            <a:r>
              <a:rPr lang="zh-CN" altLang="en-US" sz="2400">
                <a:latin typeface="黑体" panose="02010609060101010101" pitchFamily="49" charset="-122"/>
              </a:rPr>
              <a:t>，其实都是一个作者。所以，为了提高查重正确率，请大家按规定格式著录国外作者。</a:t>
            </a:r>
          </a:p>
          <a:p>
            <a:pPr marL="609600" indent="-609600">
              <a:buFont typeface="Wingdings" panose="05000000000000000000" pitchFamily="2" charset="2"/>
              <a:buChar char="Ø"/>
            </a:pPr>
            <a:r>
              <a:rPr lang="zh-CN" altLang="en-US" sz="2400">
                <a:latin typeface="黑体" panose="02010609060101010101" pitchFamily="49" charset="-122"/>
              </a:rPr>
              <a:t>缺少作者或录入错别字情况</a:t>
            </a:r>
          </a:p>
        </p:txBody>
      </p:sp>
      <p:pic>
        <p:nvPicPr>
          <p:cNvPr id="245764" name="Picture 3" descr="moba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1563"/>
            <a:ext cx="88201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内容占位符 2"/>
          <p:cNvSpPr>
            <a:spLocks noGrp="1"/>
          </p:cNvSpPr>
          <p:nvPr>
            <p:ph idx="4294967295"/>
          </p:nvPr>
        </p:nvSpPr>
        <p:spPr>
          <a:xfrm>
            <a:off x="457200" y="1600200"/>
            <a:ext cx="8229600" cy="757238"/>
          </a:xfrm>
        </p:spPr>
        <p:txBody>
          <a:bodyPr/>
          <a:lstStyle/>
          <a:p>
            <a:r>
              <a:rPr lang="zh-CN" altLang="en-US"/>
              <a:t>标题非常相似</a:t>
            </a:r>
          </a:p>
        </p:txBody>
      </p:sp>
      <p:sp>
        <p:nvSpPr>
          <p:cNvPr id="4" name="内容占位符 2"/>
          <p:cNvSpPr txBox="1">
            <a:spLocks/>
          </p:cNvSpPr>
          <p:nvPr/>
        </p:nvSpPr>
        <p:spPr bwMode="auto">
          <a:xfrm>
            <a:off x="1000125" y="2386013"/>
            <a:ext cx="7329488" cy="542925"/>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托福考试新指津 </a:t>
            </a:r>
            <a:r>
              <a:rPr lang="en-US" altLang="zh-CN" sz="2400">
                <a:latin typeface="华文细黑" pitchFamily="2" charset="-122"/>
                <a:ea typeface="华文细黑" pitchFamily="2" charset="-122"/>
              </a:rPr>
              <a:t>:</a:t>
            </a:r>
            <a:r>
              <a:rPr lang="zh-CN" altLang="en-US" sz="2400">
                <a:latin typeface="华文细黑" pitchFamily="2" charset="-122"/>
                <a:ea typeface="华文细黑" pitchFamily="2" charset="-122"/>
              </a:rPr>
              <a:t>结构</a:t>
            </a:r>
            <a:r>
              <a:rPr lang="zh-CN" altLang="en-US" sz="2400">
                <a:solidFill>
                  <a:srgbClr val="FF0000"/>
                </a:solidFill>
                <a:latin typeface="华文细黑" pitchFamily="2" charset="-122"/>
                <a:ea typeface="华文细黑" pitchFamily="2" charset="-122"/>
              </a:rPr>
              <a:t>和</a:t>
            </a:r>
            <a:r>
              <a:rPr lang="zh-CN" altLang="en-US" sz="2400">
                <a:latin typeface="华文细黑" pitchFamily="2" charset="-122"/>
                <a:ea typeface="华文细黑" pitchFamily="2" charset="-122"/>
              </a:rPr>
              <a:t>写作</a:t>
            </a:r>
            <a:endParaRPr lang="zh-CN" altLang="en-US" sz="2400">
              <a:latin typeface="华文细黑" pitchFamily="2" charset="-122"/>
              <a:ea typeface="华文细黑" pitchFamily="2" charset="-122"/>
            </a:endParaRPr>
          </a:p>
        </p:txBody>
      </p:sp>
      <p:sp>
        <p:nvSpPr>
          <p:cNvPr id="5" name="内容占位符 2"/>
          <p:cNvSpPr txBox="1">
            <a:spLocks/>
          </p:cNvSpPr>
          <p:nvPr/>
        </p:nvSpPr>
        <p:spPr bwMode="auto">
          <a:xfrm>
            <a:off x="1000125" y="3143250"/>
            <a:ext cx="7329488" cy="500063"/>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托福考试新指津：结构</a:t>
            </a:r>
            <a:r>
              <a:rPr lang="zh-CN" altLang="en-US" sz="2400">
                <a:solidFill>
                  <a:srgbClr val="FF0000"/>
                </a:solidFill>
                <a:latin typeface="华文细黑" pitchFamily="2" charset="-122"/>
                <a:ea typeface="华文细黑" pitchFamily="2" charset="-122"/>
              </a:rPr>
              <a:t>与</a:t>
            </a:r>
            <a:r>
              <a:rPr lang="zh-CN" altLang="en-US" sz="2400">
                <a:latin typeface="华文细黑" pitchFamily="2" charset="-122"/>
                <a:ea typeface="华文细黑" pitchFamily="2" charset="-122"/>
              </a:rPr>
              <a:t>写作</a:t>
            </a:r>
            <a:endParaRPr lang="zh-CN" altLang="en-US" sz="2400">
              <a:latin typeface="华文细黑" pitchFamily="2" charset="-122"/>
              <a:ea typeface="华文细黑" pitchFamily="2" charset="-122"/>
            </a:endParaRPr>
          </a:p>
        </p:txBody>
      </p:sp>
      <p:sp>
        <p:nvSpPr>
          <p:cNvPr id="6" name="内容占位符 2"/>
          <p:cNvSpPr txBox="1">
            <a:spLocks/>
          </p:cNvSpPr>
          <p:nvPr/>
        </p:nvSpPr>
        <p:spPr bwMode="auto">
          <a:xfrm>
            <a:off x="1000125" y="3786188"/>
            <a:ext cx="7358063" cy="542925"/>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最新模式英语水平考试试题集 </a:t>
            </a:r>
            <a:r>
              <a:rPr lang="en-US" altLang="zh-CN" sz="2400">
                <a:latin typeface="华文细黑" pitchFamily="2" charset="-122"/>
                <a:ea typeface="华文细黑" pitchFamily="2" charset="-122"/>
              </a:rPr>
              <a:t>:</a:t>
            </a:r>
            <a:r>
              <a:rPr lang="zh-CN" altLang="en-US" sz="2400">
                <a:latin typeface="华文细黑" pitchFamily="2" charset="-122"/>
                <a:ea typeface="华文细黑" pitchFamily="2" charset="-122"/>
              </a:rPr>
              <a:t>附注释</a:t>
            </a:r>
            <a:endParaRPr lang="zh-CN" altLang="en-US" sz="2400">
              <a:latin typeface="华文细黑" pitchFamily="2" charset="-122"/>
              <a:ea typeface="华文细黑" pitchFamily="2" charset="-122"/>
            </a:endParaRPr>
          </a:p>
        </p:txBody>
      </p:sp>
      <p:sp>
        <p:nvSpPr>
          <p:cNvPr id="7" name="内容占位符 2"/>
          <p:cNvSpPr txBox="1">
            <a:spLocks/>
          </p:cNvSpPr>
          <p:nvPr/>
        </p:nvSpPr>
        <p:spPr bwMode="auto">
          <a:xfrm>
            <a:off x="1000125" y="4543425"/>
            <a:ext cx="7358063" cy="500063"/>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最新模式英语水平考试试题集（附注释</a:t>
            </a:r>
            <a:r>
              <a:rPr lang="en-US" altLang="zh-CN" sz="2400">
                <a:latin typeface="华文细黑" pitchFamily="2" charset="-122"/>
                <a:ea typeface="华文细黑" pitchFamily="2" charset="-122"/>
              </a:rPr>
              <a:t>·</a:t>
            </a:r>
            <a:r>
              <a:rPr lang="zh-CN" altLang="en-US" sz="2400">
                <a:solidFill>
                  <a:srgbClr val="FF0000"/>
                </a:solidFill>
                <a:latin typeface="华文细黑" pitchFamily="2" charset="-122"/>
                <a:ea typeface="华文细黑" pitchFamily="2" charset="-122"/>
              </a:rPr>
              <a:t>第三版</a:t>
            </a:r>
            <a:r>
              <a:rPr lang="zh-CN" altLang="en-US" sz="2400">
                <a:latin typeface="华文细黑" pitchFamily="2" charset="-122"/>
                <a:ea typeface="华文细黑" pitchFamily="2" charset="-122"/>
              </a:rPr>
              <a:t>）</a:t>
            </a:r>
            <a:endParaRPr lang="zh-CN" altLang="en-US" sz="2400">
              <a:latin typeface="华文细黑" pitchFamily="2" charset="-122"/>
              <a:ea typeface="华文细黑" pitchFamily="2" charset="-122"/>
            </a:endParaRPr>
          </a:p>
        </p:txBody>
      </p:sp>
      <p:sp>
        <p:nvSpPr>
          <p:cNvPr id="9" name="左大括号 8"/>
          <p:cNvSpPr/>
          <p:nvPr/>
        </p:nvSpPr>
        <p:spPr>
          <a:xfrm>
            <a:off x="500063" y="2571750"/>
            <a:ext cx="500062" cy="857250"/>
          </a:xfrm>
          <a:prstGeom prst="leftBrace">
            <a:avLst>
              <a:gd name="adj1" fmla="val 8333"/>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 name="左大括号 9"/>
          <p:cNvSpPr/>
          <p:nvPr/>
        </p:nvSpPr>
        <p:spPr>
          <a:xfrm>
            <a:off x="500063" y="4043363"/>
            <a:ext cx="500062" cy="857250"/>
          </a:xfrm>
          <a:prstGeom prst="leftBrace">
            <a:avLst>
              <a:gd name="adj1" fmla="val 8333"/>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 name="内容占位符 2"/>
          <p:cNvSpPr txBox="1">
            <a:spLocks/>
          </p:cNvSpPr>
          <p:nvPr/>
        </p:nvSpPr>
        <p:spPr bwMode="auto">
          <a:xfrm>
            <a:off x="1000125" y="5186363"/>
            <a:ext cx="7358063" cy="542925"/>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新英语教程 听力练习册（第二册）</a:t>
            </a:r>
            <a:endParaRPr lang="zh-CN" altLang="en-US" sz="2400">
              <a:latin typeface="华文细黑" pitchFamily="2" charset="-122"/>
              <a:ea typeface="华文细黑" pitchFamily="2" charset="-122"/>
            </a:endParaRPr>
          </a:p>
        </p:txBody>
      </p:sp>
      <p:sp>
        <p:nvSpPr>
          <p:cNvPr id="12" name="内容占位符 2"/>
          <p:cNvSpPr txBox="1">
            <a:spLocks/>
          </p:cNvSpPr>
          <p:nvPr/>
        </p:nvSpPr>
        <p:spPr bwMode="auto">
          <a:xfrm>
            <a:off x="1000125" y="5943600"/>
            <a:ext cx="7358063" cy="500063"/>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新英语教程</a:t>
            </a:r>
            <a:r>
              <a:rPr lang="en-US" altLang="zh-CN" sz="2400">
                <a:latin typeface="华文细黑" pitchFamily="2" charset="-122"/>
                <a:ea typeface="华文细黑" pitchFamily="2" charset="-122"/>
              </a:rPr>
              <a:t>(</a:t>
            </a:r>
            <a:r>
              <a:rPr lang="zh-CN" altLang="en-US" sz="2400">
                <a:latin typeface="华文细黑" pitchFamily="2" charset="-122"/>
                <a:ea typeface="华文细黑" pitchFamily="2" charset="-122"/>
              </a:rPr>
              <a:t>第二</a:t>
            </a:r>
            <a:r>
              <a:rPr lang="zh-CN" altLang="en-US" sz="2400">
                <a:solidFill>
                  <a:srgbClr val="FF0000"/>
                </a:solidFill>
                <a:latin typeface="华文细黑" pitchFamily="2" charset="-122"/>
                <a:ea typeface="华文细黑" pitchFamily="2" charset="-122"/>
              </a:rPr>
              <a:t>版</a:t>
            </a:r>
            <a:r>
              <a:rPr lang="en-US" altLang="zh-CN" sz="2400">
                <a:latin typeface="华文细黑" pitchFamily="2" charset="-122"/>
                <a:ea typeface="华文细黑" pitchFamily="2" charset="-122"/>
              </a:rPr>
              <a:t>)</a:t>
            </a:r>
            <a:r>
              <a:rPr lang="zh-CN" altLang="en-US" sz="2400">
                <a:latin typeface="华文细黑" pitchFamily="2" charset="-122"/>
                <a:ea typeface="华文细黑" pitchFamily="2" charset="-122"/>
              </a:rPr>
              <a:t>听力练习册</a:t>
            </a:r>
            <a:endParaRPr lang="zh-CN" altLang="en-US" sz="2400">
              <a:latin typeface="华文细黑" pitchFamily="2" charset="-122"/>
              <a:ea typeface="华文细黑" pitchFamily="2" charset="-122"/>
            </a:endParaRPr>
          </a:p>
        </p:txBody>
      </p:sp>
      <p:sp>
        <p:nvSpPr>
          <p:cNvPr id="13" name="左大括号 12"/>
          <p:cNvSpPr/>
          <p:nvPr/>
        </p:nvSpPr>
        <p:spPr>
          <a:xfrm>
            <a:off x="500063" y="5443538"/>
            <a:ext cx="500062" cy="857250"/>
          </a:xfrm>
          <a:prstGeom prst="leftBrace">
            <a:avLst>
              <a:gd name="adj1" fmla="val 8333"/>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51916" name="Text Box 12"/>
          <p:cNvSpPr txBox="1">
            <a:spLocks noChangeArrowheads="1"/>
          </p:cNvSpPr>
          <p:nvPr/>
        </p:nvSpPr>
        <p:spPr bwMode="auto">
          <a:xfrm>
            <a:off x="250825" y="5492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t>典型冲突（</a:t>
            </a:r>
            <a:r>
              <a:rPr lang="en-US" altLang="zh-CN" sz="4000" b="1"/>
              <a:t>1</a:t>
            </a:r>
            <a:r>
              <a:rPr lang="zh-CN" altLang="en-US" sz="4000" b="1"/>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内容占位符 2"/>
          <p:cNvSpPr>
            <a:spLocks noGrp="1"/>
          </p:cNvSpPr>
          <p:nvPr>
            <p:ph idx="4294967295"/>
          </p:nvPr>
        </p:nvSpPr>
        <p:spPr>
          <a:xfrm>
            <a:off x="457200" y="1600200"/>
            <a:ext cx="8229600" cy="757238"/>
          </a:xfrm>
        </p:spPr>
        <p:txBody>
          <a:bodyPr/>
          <a:lstStyle/>
          <a:p>
            <a:r>
              <a:rPr lang="zh-CN" altLang="en-US"/>
              <a:t>责任人著录格式差异</a:t>
            </a:r>
          </a:p>
        </p:txBody>
      </p:sp>
      <p:sp>
        <p:nvSpPr>
          <p:cNvPr id="5" name="内容占位符 2"/>
          <p:cNvSpPr txBox="1">
            <a:spLocks/>
          </p:cNvSpPr>
          <p:nvPr/>
        </p:nvSpPr>
        <p:spPr bwMode="auto">
          <a:xfrm>
            <a:off x="1000125" y="2386013"/>
            <a:ext cx="7329488" cy="542925"/>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zh-CN" altLang="en-US" sz="2400">
                <a:latin typeface="华文细黑" pitchFamily="2" charset="-122"/>
                <a:ea typeface="华文细黑" pitchFamily="2" charset="-122"/>
              </a:rPr>
              <a:t>舒里安</a:t>
            </a:r>
            <a:endParaRPr lang="zh-CN" altLang="en-US" sz="2400">
              <a:latin typeface="华文细黑" pitchFamily="2" charset="-122"/>
              <a:ea typeface="华文细黑" pitchFamily="2" charset="-122"/>
            </a:endParaRPr>
          </a:p>
        </p:txBody>
      </p:sp>
      <p:sp>
        <p:nvSpPr>
          <p:cNvPr id="6" name="内容占位符 2"/>
          <p:cNvSpPr txBox="1">
            <a:spLocks/>
          </p:cNvSpPr>
          <p:nvPr/>
        </p:nvSpPr>
        <p:spPr bwMode="auto">
          <a:xfrm>
            <a:off x="1000125" y="3143250"/>
            <a:ext cx="7329488" cy="500063"/>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en-US" altLang="zh-CN" sz="2400">
                <a:latin typeface="华文细黑" pitchFamily="2" charset="-122"/>
                <a:ea typeface="华文细黑" pitchFamily="2" charset="-122"/>
              </a:rPr>
              <a:t>[</a:t>
            </a:r>
            <a:r>
              <a:rPr lang="zh-CN" altLang="en-US" sz="2400">
                <a:solidFill>
                  <a:srgbClr val="FF0000"/>
                </a:solidFill>
                <a:latin typeface="华文细黑" pitchFamily="2" charset="-122"/>
                <a:ea typeface="华文细黑" pitchFamily="2" charset="-122"/>
              </a:rPr>
              <a:t>德</a:t>
            </a:r>
            <a:r>
              <a:rPr lang="en-US" altLang="zh-CN" sz="2400">
                <a:latin typeface="华文细黑" pitchFamily="2" charset="-122"/>
                <a:ea typeface="华文细黑" pitchFamily="2" charset="-122"/>
              </a:rPr>
              <a:t>]</a:t>
            </a:r>
            <a:r>
              <a:rPr lang="zh-CN" altLang="en-US" sz="2400">
                <a:latin typeface="华文细黑" pitchFamily="2" charset="-122"/>
                <a:ea typeface="华文细黑" pitchFamily="2" charset="-122"/>
              </a:rPr>
              <a:t>舒里安</a:t>
            </a:r>
            <a:r>
              <a:rPr lang="zh-CN" altLang="en-US" sz="2400">
                <a:solidFill>
                  <a:srgbClr val="FF0000"/>
                </a:solidFill>
                <a:latin typeface="华文细黑" pitchFamily="2" charset="-122"/>
                <a:ea typeface="华文细黑" pitchFamily="2" charset="-122"/>
              </a:rPr>
              <a:t>著 罗悌伦译</a:t>
            </a:r>
            <a:endParaRPr lang="en-US" altLang="zh-CN" sz="2400">
              <a:solidFill>
                <a:srgbClr val="FF0000"/>
              </a:solidFill>
              <a:latin typeface="华文细黑" pitchFamily="2" charset="-122"/>
              <a:ea typeface="华文细黑" pitchFamily="2" charset="-122"/>
            </a:endParaRPr>
          </a:p>
        </p:txBody>
      </p:sp>
      <p:sp>
        <p:nvSpPr>
          <p:cNvPr id="7" name="左大括号 6"/>
          <p:cNvSpPr/>
          <p:nvPr/>
        </p:nvSpPr>
        <p:spPr>
          <a:xfrm>
            <a:off x="500063" y="2571750"/>
            <a:ext cx="500062" cy="857250"/>
          </a:xfrm>
          <a:prstGeom prst="leftBrace">
            <a:avLst>
              <a:gd name="adj1" fmla="val 8333"/>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8" name="内容占位符 2"/>
          <p:cNvSpPr txBox="1">
            <a:spLocks/>
          </p:cNvSpPr>
          <p:nvPr/>
        </p:nvSpPr>
        <p:spPr bwMode="auto">
          <a:xfrm>
            <a:off x="385763" y="4071938"/>
            <a:ext cx="8229600" cy="757237"/>
          </a:xfrm>
          <a:prstGeom prst="rect">
            <a:avLst/>
          </a:prstGeom>
          <a:noFill/>
          <a:ln w="9525">
            <a:noFill/>
            <a:miter lim="800000"/>
            <a:headEnd/>
            <a:tailEnd/>
          </a:ln>
        </p:spPr>
        <p:txBody>
          <a:bodyPr/>
          <a:lstStyle/>
          <a:p>
            <a:pPr marL="342900" indent="-342900" eaLnBrk="0" hangingPunct="0">
              <a:spcBef>
                <a:spcPct val="20000"/>
              </a:spcBef>
              <a:buClr>
                <a:schemeClr val="tx2"/>
              </a:buClr>
              <a:buSzPct val="60000"/>
              <a:buFont typeface="Wingdings 2" pitchFamily="18" charset="2"/>
              <a:buChar char=""/>
              <a:defRPr/>
            </a:pPr>
            <a:r>
              <a:rPr lang="zh-CN" altLang="en-US" sz="3200">
                <a:latin typeface="+mn-lt"/>
                <a:ea typeface="+mn-ea"/>
              </a:rPr>
              <a:t>出版时间著录格式差异</a:t>
            </a:r>
            <a:endParaRPr lang="zh-CN" altLang="en-US" sz="3200">
              <a:latin typeface="+mn-lt"/>
              <a:ea typeface="+mn-ea"/>
            </a:endParaRPr>
          </a:p>
        </p:txBody>
      </p:sp>
      <p:sp>
        <p:nvSpPr>
          <p:cNvPr id="9" name="内容占位符 2"/>
          <p:cNvSpPr txBox="1">
            <a:spLocks/>
          </p:cNvSpPr>
          <p:nvPr/>
        </p:nvSpPr>
        <p:spPr bwMode="auto">
          <a:xfrm>
            <a:off x="928688" y="4857750"/>
            <a:ext cx="7329487" cy="542925"/>
          </a:xfrm>
          <a:prstGeom prst="rect">
            <a:avLst/>
          </a:prstGeom>
          <a:noFill/>
          <a:ln w="9525" cmpd="sng">
            <a:solidFill>
              <a:schemeClr val="tx1">
                <a:lumMod val="85000"/>
              </a:schemeClr>
            </a:solidFill>
            <a:miter lim="800000"/>
            <a:headEnd/>
            <a:tailEnd/>
          </a:ln>
        </p:spPr>
        <p:txBody>
          <a:bodyPr/>
          <a:lstStyle/>
          <a:p>
            <a:pPr marL="342900" indent="-342900">
              <a:spcBef>
                <a:spcPct val="20000"/>
              </a:spcBef>
              <a:buClr>
                <a:schemeClr val="tx2"/>
              </a:buClr>
              <a:buSzPct val="60000"/>
              <a:defRPr/>
            </a:pPr>
            <a:r>
              <a:rPr lang="zh-TW" altLang="en-US" sz="2400">
                <a:solidFill>
                  <a:srgbClr val="FF0000"/>
                </a:solidFill>
                <a:latin typeface="华文细黑" pitchFamily="2" charset="-122"/>
                <a:ea typeface="华文细黑" pitchFamily="2" charset="-122"/>
              </a:rPr>
              <a:t>中華</a:t>
            </a:r>
            <a:r>
              <a:rPr lang="zh-TW" altLang="en-US" sz="2400">
                <a:latin typeface="华文细黑" pitchFamily="2" charset="-122"/>
                <a:ea typeface="华文细黑" pitchFamily="2" charset="-122"/>
              </a:rPr>
              <a:t>民國十九年 </a:t>
            </a:r>
            <a:r>
              <a:rPr lang="en-US" altLang="zh-TW" sz="2400">
                <a:latin typeface="华文细黑" pitchFamily="2" charset="-122"/>
                <a:ea typeface="华文细黑" pitchFamily="2" charset="-122"/>
              </a:rPr>
              <a:t>[1930]</a:t>
            </a:r>
            <a:endParaRPr lang="en-US" altLang="zh-CN" sz="2400">
              <a:latin typeface="华文细黑" pitchFamily="2" charset="-122"/>
              <a:ea typeface="华文细黑" pitchFamily="2" charset="-122"/>
            </a:endParaRPr>
          </a:p>
        </p:txBody>
      </p:sp>
      <p:sp>
        <p:nvSpPr>
          <p:cNvPr id="10" name="内容占位符 2"/>
          <p:cNvSpPr txBox="1">
            <a:spLocks/>
          </p:cNvSpPr>
          <p:nvPr/>
        </p:nvSpPr>
        <p:spPr bwMode="auto">
          <a:xfrm>
            <a:off x="928688" y="5614988"/>
            <a:ext cx="7329487" cy="500062"/>
          </a:xfrm>
          <a:prstGeom prst="rect">
            <a:avLst/>
          </a:prstGeom>
          <a:noFill/>
          <a:ln w="9525" cmpd="sng">
            <a:solidFill>
              <a:schemeClr val="tx1">
                <a:lumMod val="85000"/>
              </a:schemeClr>
            </a:solidFill>
            <a:miter lim="800000"/>
            <a:headEnd/>
            <a:tailEnd/>
          </a:ln>
        </p:spPr>
        <p:txBody>
          <a:bodyPr/>
          <a:lstStyle/>
          <a:p>
            <a:pPr marL="342900" indent="-342900" eaLnBrk="0" hangingPunct="0">
              <a:spcBef>
                <a:spcPct val="20000"/>
              </a:spcBef>
              <a:buClr>
                <a:schemeClr val="tx2"/>
              </a:buClr>
              <a:buSzPct val="60000"/>
              <a:defRPr/>
            </a:pPr>
            <a:r>
              <a:rPr lang="en-US" altLang="zh-CN" sz="2400">
                <a:latin typeface="华文细黑" pitchFamily="2" charset="-122"/>
                <a:ea typeface="华文细黑" pitchFamily="2" charset="-122"/>
              </a:rPr>
              <a:t>1930(</a:t>
            </a:r>
            <a:r>
              <a:rPr lang="zh-CN" altLang="en-US" sz="2400">
                <a:latin typeface="华文细黑" pitchFamily="2" charset="-122"/>
                <a:ea typeface="华文细黑" pitchFamily="2" charset="-122"/>
              </a:rPr>
              <a:t>民国十九年</a:t>
            </a:r>
            <a:r>
              <a:rPr lang="zh-CN" altLang="en-US" sz="2400">
                <a:solidFill>
                  <a:srgbClr val="FF0000"/>
                </a:solidFill>
                <a:latin typeface="华文细黑" pitchFamily="2" charset="-122"/>
                <a:ea typeface="华文细黑" pitchFamily="2" charset="-122"/>
              </a:rPr>
              <a:t>十月</a:t>
            </a:r>
            <a:r>
              <a:rPr lang="en-US" altLang="zh-CN" sz="2400">
                <a:latin typeface="华文细黑" pitchFamily="2" charset="-122"/>
                <a:ea typeface="华文细黑" pitchFamily="2" charset="-122"/>
              </a:rPr>
              <a:t>)</a:t>
            </a:r>
          </a:p>
          <a:p>
            <a:pPr marL="342900" indent="-342900" eaLnBrk="0" hangingPunct="0">
              <a:spcBef>
                <a:spcPct val="20000"/>
              </a:spcBef>
              <a:buClr>
                <a:schemeClr val="tx2"/>
              </a:buClr>
              <a:buSzPct val="60000"/>
              <a:defRPr/>
            </a:pPr>
            <a:endParaRPr lang="en-US" altLang="zh-CN" sz="2400">
              <a:solidFill>
                <a:srgbClr val="FF0000"/>
              </a:solidFill>
              <a:latin typeface="华文细黑" pitchFamily="2" charset="-122"/>
              <a:ea typeface="华文细黑" pitchFamily="2" charset="-122"/>
            </a:endParaRPr>
          </a:p>
        </p:txBody>
      </p:sp>
      <p:sp>
        <p:nvSpPr>
          <p:cNvPr id="11" name="左大括号 10"/>
          <p:cNvSpPr/>
          <p:nvPr/>
        </p:nvSpPr>
        <p:spPr>
          <a:xfrm>
            <a:off x="428625" y="5043488"/>
            <a:ext cx="500063" cy="857250"/>
          </a:xfrm>
          <a:prstGeom prst="leftBrace">
            <a:avLst>
              <a:gd name="adj1" fmla="val 8333"/>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52938" name="Text Box 10"/>
          <p:cNvSpPr txBox="1">
            <a:spLocks noChangeArrowheads="1"/>
          </p:cNvSpPr>
          <p:nvPr/>
        </p:nvSpPr>
        <p:spPr bwMode="auto">
          <a:xfrm>
            <a:off x="250825" y="5492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t>典型冲突（</a:t>
            </a:r>
            <a:r>
              <a:rPr lang="en-US" altLang="zh-CN" sz="4000" b="1"/>
              <a:t>2</a:t>
            </a:r>
            <a:r>
              <a:rPr lang="zh-CN" altLang="en-US" sz="4000" b="1"/>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1"/>
          <p:cNvSpPr>
            <a:spLocks noGrp="1"/>
          </p:cNvSpPr>
          <p:nvPr>
            <p:ph type="title" idx="4294967295"/>
          </p:nvPr>
        </p:nvSpPr>
        <p:spPr>
          <a:xfrm>
            <a:off x="323850" y="549275"/>
            <a:ext cx="8229600" cy="647700"/>
          </a:xfrm>
        </p:spPr>
        <p:txBody>
          <a:bodyPr/>
          <a:lstStyle/>
          <a:p>
            <a:pPr marL="1117600" indent="-1117600" algn="l"/>
            <a:endParaRPr kumimoji="1" lang="zh-CN" altLang="en-US" b="1"/>
          </a:p>
        </p:txBody>
      </p:sp>
      <p:sp>
        <p:nvSpPr>
          <p:cNvPr id="137219" name="内容占位符 2"/>
          <p:cNvSpPr>
            <a:spLocks noGrp="1"/>
          </p:cNvSpPr>
          <p:nvPr>
            <p:ph idx="4294967295"/>
          </p:nvPr>
        </p:nvSpPr>
        <p:spPr>
          <a:xfrm>
            <a:off x="457200" y="765175"/>
            <a:ext cx="8229600" cy="5360988"/>
          </a:xfrm>
        </p:spPr>
        <p:txBody>
          <a:bodyPr/>
          <a:lstStyle/>
          <a:p>
            <a:pPr marL="2209800" lvl="4" indent="-381000">
              <a:buClr>
                <a:srgbClr val="000000"/>
              </a:buClr>
              <a:buFont typeface="Arial" panose="020B0604020202020204" pitchFamily="34" charset="0"/>
              <a:buNone/>
            </a:pPr>
            <a:endParaRPr kumimoji="1" lang="zh-CN" altLang="en-US" sz="6000" b="1">
              <a:solidFill>
                <a:srgbClr val="FF3300"/>
              </a:solidFill>
            </a:endParaRPr>
          </a:p>
          <a:p>
            <a:pPr marL="2209800" lvl="4" indent="-381000">
              <a:buClr>
                <a:srgbClr val="000000"/>
              </a:buClr>
              <a:buFont typeface="Arial" panose="020B0604020202020204" pitchFamily="34" charset="0"/>
              <a:buNone/>
            </a:pPr>
            <a:endParaRPr kumimoji="1" lang="zh-CN" altLang="en-US" sz="6000" b="1">
              <a:solidFill>
                <a:srgbClr val="FF3300"/>
              </a:solidFill>
            </a:endParaRPr>
          </a:p>
          <a:p>
            <a:pPr marL="2209800" lvl="4" indent="-381000">
              <a:buClr>
                <a:srgbClr val="000000"/>
              </a:buClr>
              <a:buFont typeface="Arial" panose="020B0604020202020204" pitchFamily="34" charset="0"/>
              <a:buNone/>
            </a:pPr>
            <a:r>
              <a:rPr kumimoji="1" lang="zh-CN" altLang="en-US" sz="6000" b="1">
                <a:solidFill>
                  <a:srgbClr val="FF3300"/>
                </a:solidFill>
              </a:rPr>
              <a:t>谢谢大家！</a:t>
            </a:r>
          </a:p>
          <a:p>
            <a:pPr marL="2209800" lvl="4" indent="-381000">
              <a:buClr>
                <a:schemeClr val="tx1"/>
              </a:buClr>
              <a:buFont typeface="Arial" panose="020B0604020202020204" pitchFamily="34" charset="0"/>
              <a:buAutoNum type="circleNumDbPlain"/>
            </a:pPr>
            <a:endParaRPr kumimoji="1" lang="zh-CN" altLang="en-US" sz="8800" b="1"/>
          </a:p>
          <a:p>
            <a:pPr marL="2209800" lvl="4" indent="-381000">
              <a:buClr>
                <a:schemeClr val="tx1"/>
              </a:buClr>
              <a:buFont typeface="Arial" panose="020B0604020202020204" pitchFamily="34" charset="0"/>
              <a:buNone/>
            </a:pPr>
            <a:endParaRPr kumimoji="1" lang="zh-CN" alt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9"/>
          <p:cNvSpPr>
            <a:spLocks noChangeArrowheads="1"/>
          </p:cNvSpPr>
          <p:nvPr/>
        </p:nvSpPr>
        <p:spPr bwMode="auto">
          <a:xfrm>
            <a:off x="1836738" y="1700213"/>
            <a:ext cx="2087562" cy="504825"/>
          </a:xfrm>
          <a:prstGeom prst="flowChartProcess">
            <a:avLst/>
          </a:prstGeom>
          <a:gradFill rotWithShape="1">
            <a:gsLst>
              <a:gs pos="0">
                <a:srgbClr val="3399FF"/>
              </a:gs>
              <a:gs pos="100000">
                <a:srgbClr val="3399FF">
                  <a:gamma/>
                  <a:shade val="46275"/>
                  <a:invGamma/>
                </a:srgbClr>
              </a:gs>
            </a:gsLst>
            <a:lin ang="5400000" scaled="1"/>
          </a:gradFill>
          <a:ln w="9525">
            <a:solidFill>
              <a:srgbClr val="FFFF00"/>
            </a:solidFill>
            <a:miter lim="800000"/>
            <a:headEnd/>
            <a:tailEnd/>
          </a:ln>
          <a:effectLst/>
        </p:spPr>
        <p:txBody>
          <a:bodyPr wrap="none" anchor="ctr"/>
          <a:lstStyle/>
          <a:p>
            <a:pPr algn="r">
              <a:defRPr/>
            </a:pPr>
            <a:r>
              <a:rPr lang="zh-CN" altLang="en-US" sz="2200">
                <a:effectLst>
                  <a:outerShdw blurRad="38100" dist="38100" dir="2700000" algn="tl">
                    <a:srgbClr val="000000"/>
                  </a:outerShdw>
                </a:effectLst>
                <a:latin typeface="Arial" charset="0"/>
                <a:ea typeface="宋体" charset="-122"/>
              </a:rPr>
              <a:t>创建查重批次</a:t>
            </a:r>
          </a:p>
        </p:txBody>
      </p:sp>
      <p:sp>
        <p:nvSpPr>
          <p:cNvPr id="5" name="AutoShape 5"/>
          <p:cNvSpPr>
            <a:spLocks noChangeArrowheads="1"/>
          </p:cNvSpPr>
          <p:nvPr/>
        </p:nvSpPr>
        <p:spPr bwMode="auto">
          <a:xfrm>
            <a:off x="1836738" y="2708275"/>
            <a:ext cx="2087562" cy="504825"/>
          </a:xfrm>
          <a:prstGeom prst="flowChartProcess">
            <a:avLst/>
          </a:prstGeom>
          <a:gradFill rotWithShape="1">
            <a:gsLst>
              <a:gs pos="0">
                <a:srgbClr val="3399FF"/>
              </a:gs>
              <a:gs pos="100000">
                <a:srgbClr val="3399FF">
                  <a:gamma/>
                  <a:shade val="46275"/>
                  <a:invGamma/>
                </a:srgbClr>
              </a:gs>
            </a:gsLst>
            <a:lin ang="5400000" scaled="1"/>
          </a:gradFill>
          <a:ln w="9525">
            <a:solidFill>
              <a:srgbClr val="FFFF00"/>
            </a:solidFill>
            <a:miter lim="800000"/>
            <a:headEnd/>
            <a:tailEnd/>
          </a:ln>
          <a:effectLst/>
        </p:spPr>
        <p:txBody>
          <a:bodyPr wrap="none" anchor="ctr"/>
          <a:lstStyle/>
          <a:p>
            <a:pPr algn="ctr">
              <a:defRPr/>
            </a:pPr>
            <a:r>
              <a:rPr lang="zh-CN" altLang="en-US" sz="2200">
                <a:effectLst>
                  <a:outerShdw blurRad="38100" dist="38100" dir="2700000" algn="tl">
                    <a:srgbClr val="000000"/>
                  </a:outerShdw>
                </a:effectLst>
                <a:latin typeface="Arial" charset="0"/>
                <a:ea typeface="宋体" charset="-122"/>
              </a:rPr>
              <a:t>导</a:t>
            </a:r>
            <a:r>
              <a:rPr lang="zh-CN" altLang="en-US" sz="2200">
                <a:effectLst>
                  <a:outerShdw blurRad="38100" dist="38100" dir="2700000" algn="tl">
                    <a:srgbClr val="000000"/>
                  </a:outerShdw>
                </a:effectLst>
                <a:latin typeface="Arial" charset="0"/>
                <a:ea typeface="宋体" charset="-122"/>
              </a:rPr>
              <a:t>入</a:t>
            </a:r>
            <a:r>
              <a:rPr lang="zh-CN" altLang="en-US" sz="2200">
                <a:effectLst>
                  <a:outerShdw blurRad="38100" dist="38100" dir="2700000" algn="tl">
                    <a:srgbClr val="000000"/>
                  </a:outerShdw>
                </a:effectLst>
                <a:latin typeface="Arial" charset="0"/>
                <a:ea typeface="宋体" charset="-122"/>
              </a:rPr>
              <a:t>书目</a:t>
            </a:r>
          </a:p>
        </p:txBody>
      </p:sp>
      <p:sp>
        <p:nvSpPr>
          <p:cNvPr id="6" name="AutoShape 6"/>
          <p:cNvSpPr>
            <a:spLocks noChangeArrowheads="1"/>
          </p:cNvSpPr>
          <p:nvPr/>
        </p:nvSpPr>
        <p:spPr bwMode="auto">
          <a:xfrm>
            <a:off x="1836738" y="4868863"/>
            <a:ext cx="2087562" cy="720725"/>
          </a:xfrm>
          <a:prstGeom prst="flowChartProcess">
            <a:avLst/>
          </a:prstGeom>
          <a:gradFill rotWithShape="1">
            <a:gsLst>
              <a:gs pos="0">
                <a:srgbClr val="3399FF"/>
              </a:gs>
              <a:gs pos="100000">
                <a:srgbClr val="3399FF">
                  <a:gamma/>
                  <a:shade val="46275"/>
                  <a:invGamma/>
                </a:srgbClr>
              </a:gs>
            </a:gsLst>
            <a:lin ang="5400000" scaled="1"/>
          </a:gra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a:effectLst>
                  <a:outerShdw blurRad="38100" dist="38100" dir="2700000" algn="tl">
                    <a:srgbClr val="FFFFFF"/>
                  </a:outerShdw>
                </a:effectLst>
              </a:rPr>
              <a:t>调整查重结果</a:t>
            </a:r>
          </a:p>
          <a:p>
            <a:pPr algn="r" eaLnBrk="1" hangingPunct="1"/>
            <a:r>
              <a:rPr lang="zh-CN" altLang="en-US" sz="2200">
                <a:effectLst>
                  <a:outerShdw blurRad="38100" dist="38100" dir="2700000" algn="tl">
                    <a:srgbClr val="FFFFFF"/>
                  </a:outerShdw>
                </a:effectLst>
              </a:rPr>
              <a:t>提交审核</a:t>
            </a:r>
          </a:p>
        </p:txBody>
      </p:sp>
      <p:sp>
        <p:nvSpPr>
          <p:cNvPr id="7" name="AutoShape 7"/>
          <p:cNvSpPr>
            <a:spLocks noChangeArrowheads="1"/>
          </p:cNvSpPr>
          <p:nvPr/>
        </p:nvSpPr>
        <p:spPr bwMode="auto">
          <a:xfrm>
            <a:off x="5365750" y="4868863"/>
            <a:ext cx="2159000" cy="504825"/>
          </a:xfrm>
          <a:prstGeom prst="flowChartProcess">
            <a:avLst/>
          </a:prstGeom>
          <a:gradFill rotWithShape="1">
            <a:gsLst>
              <a:gs pos="0">
                <a:srgbClr val="78BE9E"/>
              </a:gs>
              <a:gs pos="100000">
                <a:srgbClr val="78BE9E">
                  <a:gamma/>
                  <a:shade val="46275"/>
                  <a:invGamma/>
                </a:srgbClr>
              </a:gs>
            </a:gsLst>
            <a:lin ang="5400000" scaled="1"/>
          </a:gra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a:effectLst>
                  <a:outerShdw blurRad="38100" dist="38100" dir="2700000" algn="tl">
                    <a:srgbClr val="FFFFFF"/>
                  </a:outerShdw>
                </a:effectLst>
              </a:rPr>
              <a:t>审核调整结果</a:t>
            </a:r>
          </a:p>
        </p:txBody>
      </p:sp>
      <p:sp>
        <p:nvSpPr>
          <p:cNvPr id="8" name="AutoShape 8"/>
          <p:cNvSpPr>
            <a:spLocks noChangeArrowheads="1"/>
          </p:cNvSpPr>
          <p:nvPr/>
        </p:nvSpPr>
        <p:spPr bwMode="auto">
          <a:xfrm>
            <a:off x="5365750" y="5948363"/>
            <a:ext cx="2159000" cy="504825"/>
          </a:xfrm>
          <a:prstGeom prst="flowChartProcess">
            <a:avLst/>
          </a:prstGeom>
          <a:gradFill rotWithShape="1">
            <a:gsLst>
              <a:gs pos="0">
                <a:srgbClr val="78BE9E"/>
              </a:gs>
              <a:gs pos="100000">
                <a:srgbClr val="78BE9E">
                  <a:gamma/>
                  <a:shade val="46275"/>
                  <a:invGamma/>
                </a:srgbClr>
              </a:gs>
            </a:gsLst>
            <a:lin ang="5400000" scaled="1"/>
          </a:gradFill>
          <a:ln w="9525">
            <a:solidFill>
              <a:srgbClr val="FFFF00"/>
            </a:solidFill>
            <a:miter lim="800000"/>
            <a:headEnd/>
            <a:tailEnd/>
          </a:ln>
          <a:effectLst/>
        </p:spPr>
        <p:txBody>
          <a:bodyPr wrap="none" anchor="ctr"/>
          <a:lstStyle/>
          <a:p>
            <a:pPr algn="r">
              <a:defRPr/>
            </a:pPr>
            <a:r>
              <a:rPr lang="zh-CN" altLang="en-US" sz="2200">
                <a:effectLst>
                  <a:outerShdw blurRad="38100" dist="38100" dir="2700000" algn="tl">
                    <a:srgbClr val="000000"/>
                  </a:outerShdw>
                </a:effectLst>
                <a:latin typeface="Arial" charset="0"/>
                <a:ea typeface="宋体" charset="-122"/>
              </a:rPr>
              <a:t>发布查重结果</a:t>
            </a:r>
          </a:p>
        </p:txBody>
      </p:sp>
      <p:sp>
        <p:nvSpPr>
          <p:cNvPr id="9" name="AutoShape 10"/>
          <p:cNvSpPr>
            <a:spLocks noChangeArrowheads="1"/>
          </p:cNvSpPr>
          <p:nvPr/>
        </p:nvSpPr>
        <p:spPr bwMode="auto">
          <a:xfrm>
            <a:off x="1836738" y="3787775"/>
            <a:ext cx="2087562" cy="504825"/>
          </a:xfrm>
          <a:prstGeom prst="flowChartProcess">
            <a:avLst/>
          </a:prstGeom>
          <a:gradFill rotWithShape="1">
            <a:gsLst>
              <a:gs pos="0">
                <a:srgbClr val="3399FF"/>
              </a:gs>
              <a:gs pos="100000">
                <a:srgbClr val="3399FF">
                  <a:gamma/>
                  <a:shade val="46275"/>
                  <a:invGamma/>
                </a:srgbClr>
              </a:gs>
            </a:gsLst>
            <a:lin ang="5400000" scaled="1"/>
          </a:gradFill>
          <a:ln w="9525">
            <a:solidFill>
              <a:schemeClr val="tx1"/>
            </a:solidFill>
            <a:miter lim="800000"/>
            <a:headEnd/>
            <a:tailEnd/>
          </a:ln>
          <a:effectLst/>
        </p:spPr>
        <p:txBody>
          <a:bodyPr wrap="none" anchor="ctr"/>
          <a:lstStyle/>
          <a:p>
            <a:pPr algn="ctr">
              <a:defRPr/>
            </a:pPr>
            <a:r>
              <a:rPr lang="zh-CN" altLang="en-US" sz="2200">
                <a:effectLst>
                  <a:outerShdw blurRad="38100" dist="38100" dir="2700000" algn="tl">
                    <a:srgbClr val="000000"/>
                  </a:outerShdw>
                </a:effectLst>
                <a:latin typeface="Arial" charset="0"/>
                <a:ea typeface="宋体" charset="-122"/>
              </a:rPr>
              <a:t>提交查重</a:t>
            </a:r>
          </a:p>
        </p:txBody>
      </p:sp>
      <p:cxnSp>
        <p:nvCxnSpPr>
          <p:cNvPr id="275465" name="AutoShape 11"/>
          <p:cNvCxnSpPr>
            <a:cxnSpLocks noChangeShapeType="1"/>
            <a:stCxn id="6" idx="3"/>
            <a:endCxn id="7" idx="1"/>
          </p:cNvCxnSpPr>
          <p:nvPr/>
        </p:nvCxnSpPr>
        <p:spPr bwMode="auto">
          <a:xfrm flipV="1">
            <a:off x="3924300" y="5121275"/>
            <a:ext cx="1441450" cy="107950"/>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cxnSp>
        <p:nvCxnSpPr>
          <p:cNvPr id="275466" name="AutoShape 12"/>
          <p:cNvCxnSpPr>
            <a:cxnSpLocks noChangeShapeType="1"/>
            <a:stCxn id="9" idx="2"/>
            <a:endCxn id="6" idx="0"/>
          </p:cNvCxnSpPr>
          <p:nvPr/>
        </p:nvCxnSpPr>
        <p:spPr bwMode="auto">
          <a:xfrm>
            <a:off x="2881313" y="4292600"/>
            <a:ext cx="0" cy="576263"/>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cxnSp>
        <p:nvCxnSpPr>
          <p:cNvPr id="275467" name="AutoShape 13"/>
          <p:cNvCxnSpPr>
            <a:cxnSpLocks noChangeShapeType="1"/>
            <a:stCxn id="5" idx="2"/>
            <a:endCxn id="9" idx="0"/>
          </p:cNvCxnSpPr>
          <p:nvPr/>
        </p:nvCxnSpPr>
        <p:spPr bwMode="auto">
          <a:xfrm>
            <a:off x="2881313" y="3213100"/>
            <a:ext cx="0" cy="574675"/>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cxnSp>
        <p:nvCxnSpPr>
          <p:cNvPr id="275468" name="AutoShape 15"/>
          <p:cNvCxnSpPr>
            <a:cxnSpLocks noChangeShapeType="1"/>
            <a:stCxn id="7" idx="2"/>
            <a:endCxn id="8" idx="0"/>
          </p:cNvCxnSpPr>
          <p:nvPr/>
        </p:nvCxnSpPr>
        <p:spPr bwMode="auto">
          <a:xfrm>
            <a:off x="6445250" y="5373688"/>
            <a:ext cx="0" cy="574675"/>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sp>
        <p:nvSpPr>
          <p:cNvPr id="14" name="AutoShape 18"/>
          <p:cNvSpPr>
            <a:spLocks noChangeArrowheads="1"/>
          </p:cNvSpPr>
          <p:nvPr/>
        </p:nvSpPr>
        <p:spPr bwMode="auto">
          <a:xfrm>
            <a:off x="1836738" y="5948363"/>
            <a:ext cx="2087562" cy="504825"/>
          </a:xfrm>
          <a:prstGeom prst="flowChartProcess">
            <a:avLst/>
          </a:prstGeom>
          <a:gradFill rotWithShape="1">
            <a:gsLst>
              <a:gs pos="0">
                <a:srgbClr val="3399FF"/>
              </a:gs>
              <a:gs pos="100000">
                <a:srgbClr val="3399FF">
                  <a:gamma/>
                  <a:shade val="46275"/>
                  <a:invGamma/>
                </a:srgbClr>
              </a:gs>
            </a:gsLst>
            <a:lin ang="5400000" scaled="1"/>
          </a:gradFill>
          <a:ln w="9525">
            <a:solidFill>
              <a:srgbClr val="FFFF00"/>
            </a:solidFill>
            <a:miter lim="800000"/>
            <a:headEnd/>
            <a:tailEnd/>
          </a:ln>
          <a:effectLst/>
        </p:spPr>
        <p:txBody>
          <a:bodyPr wrap="none" anchor="ctr"/>
          <a:lstStyle/>
          <a:p>
            <a:pPr algn="r">
              <a:defRPr/>
            </a:pPr>
            <a:r>
              <a:rPr lang="zh-CN" altLang="en-US" sz="2200">
                <a:effectLst>
                  <a:outerShdw blurRad="38100" dist="38100" dir="2700000" algn="tl">
                    <a:srgbClr val="000000"/>
                  </a:outerShdw>
                </a:effectLst>
                <a:latin typeface="Arial" charset="0"/>
                <a:ea typeface="宋体" charset="-122"/>
              </a:rPr>
              <a:t>下载查重结果</a:t>
            </a:r>
          </a:p>
        </p:txBody>
      </p:sp>
      <p:cxnSp>
        <p:nvCxnSpPr>
          <p:cNvPr id="275470" name="AutoShape 19"/>
          <p:cNvCxnSpPr>
            <a:cxnSpLocks noChangeShapeType="1"/>
            <a:stCxn id="8" idx="1"/>
            <a:endCxn id="14" idx="3"/>
          </p:cNvCxnSpPr>
          <p:nvPr/>
        </p:nvCxnSpPr>
        <p:spPr bwMode="auto">
          <a:xfrm flipH="1">
            <a:off x="3924300" y="6200775"/>
            <a:ext cx="1441450" cy="0"/>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sp>
        <p:nvSpPr>
          <p:cNvPr id="275471" name="AutoShape 23"/>
          <p:cNvSpPr>
            <a:spLocks noChangeArrowheads="1"/>
          </p:cNvSpPr>
          <p:nvPr/>
        </p:nvSpPr>
        <p:spPr bwMode="auto">
          <a:xfrm>
            <a:off x="1836738" y="1700213"/>
            <a:ext cx="360362"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①</a:t>
            </a:r>
          </a:p>
        </p:txBody>
      </p:sp>
      <p:sp>
        <p:nvSpPr>
          <p:cNvPr id="275472" name="AutoShape 24"/>
          <p:cNvSpPr>
            <a:spLocks noChangeArrowheads="1"/>
          </p:cNvSpPr>
          <p:nvPr/>
        </p:nvSpPr>
        <p:spPr bwMode="auto">
          <a:xfrm>
            <a:off x="1836738" y="2708275"/>
            <a:ext cx="360362"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②</a:t>
            </a:r>
          </a:p>
        </p:txBody>
      </p:sp>
      <p:sp>
        <p:nvSpPr>
          <p:cNvPr id="275473" name="AutoShape 25"/>
          <p:cNvSpPr>
            <a:spLocks noChangeArrowheads="1"/>
          </p:cNvSpPr>
          <p:nvPr/>
        </p:nvSpPr>
        <p:spPr bwMode="auto">
          <a:xfrm>
            <a:off x="1836738" y="3789363"/>
            <a:ext cx="360362"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③</a:t>
            </a:r>
          </a:p>
        </p:txBody>
      </p:sp>
      <p:sp>
        <p:nvSpPr>
          <p:cNvPr id="275474" name="AutoShape 26"/>
          <p:cNvSpPr>
            <a:spLocks noChangeArrowheads="1"/>
          </p:cNvSpPr>
          <p:nvPr/>
        </p:nvSpPr>
        <p:spPr bwMode="auto">
          <a:xfrm>
            <a:off x="1836738" y="4868863"/>
            <a:ext cx="360362"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④</a:t>
            </a:r>
          </a:p>
        </p:txBody>
      </p:sp>
      <p:sp>
        <p:nvSpPr>
          <p:cNvPr id="275475" name="AutoShape 27"/>
          <p:cNvSpPr>
            <a:spLocks noChangeArrowheads="1"/>
          </p:cNvSpPr>
          <p:nvPr/>
        </p:nvSpPr>
        <p:spPr bwMode="auto">
          <a:xfrm>
            <a:off x="5365750" y="4868863"/>
            <a:ext cx="360363"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⑤</a:t>
            </a:r>
          </a:p>
        </p:txBody>
      </p:sp>
      <p:sp>
        <p:nvSpPr>
          <p:cNvPr id="275476" name="AutoShape 28"/>
          <p:cNvSpPr>
            <a:spLocks noChangeArrowheads="1"/>
          </p:cNvSpPr>
          <p:nvPr/>
        </p:nvSpPr>
        <p:spPr bwMode="auto">
          <a:xfrm>
            <a:off x="5365750" y="5948363"/>
            <a:ext cx="360363"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⑥</a:t>
            </a:r>
          </a:p>
        </p:txBody>
      </p:sp>
      <p:cxnSp>
        <p:nvCxnSpPr>
          <p:cNvPr id="275477" name="AutoShape 30"/>
          <p:cNvCxnSpPr>
            <a:cxnSpLocks noChangeShapeType="1"/>
            <a:stCxn id="4" idx="2"/>
            <a:endCxn id="5" idx="0"/>
          </p:cNvCxnSpPr>
          <p:nvPr/>
        </p:nvCxnSpPr>
        <p:spPr bwMode="auto">
          <a:xfrm>
            <a:off x="2881313" y="2205038"/>
            <a:ext cx="0" cy="503237"/>
          </a:xfrm>
          <a:prstGeom prst="straightConnector1">
            <a:avLst/>
          </a:prstGeom>
          <a:noFill/>
          <a:ln w="9525">
            <a:solidFill>
              <a:srgbClr val="00FF00"/>
            </a:solidFill>
            <a:round/>
            <a:headEnd/>
            <a:tailEnd type="triangle" w="lg" len="lg"/>
          </a:ln>
          <a:extLst>
            <a:ext uri="{909E8E84-426E-40DD-AFC4-6F175D3DCCD1}">
              <a14:hiddenFill xmlns:a14="http://schemas.microsoft.com/office/drawing/2010/main">
                <a:noFill/>
              </a14:hiddenFill>
            </a:ext>
          </a:extLst>
        </p:spPr>
      </p:cxnSp>
      <p:sp>
        <p:nvSpPr>
          <p:cNvPr id="275478" name="AutoShape 31"/>
          <p:cNvSpPr>
            <a:spLocks noChangeArrowheads="1"/>
          </p:cNvSpPr>
          <p:nvPr/>
        </p:nvSpPr>
        <p:spPr bwMode="auto">
          <a:xfrm>
            <a:off x="1835150" y="5949950"/>
            <a:ext cx="360363" cy="5048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a:solidFill>
                  <a:srgbClr val="FFFF00"/>
                </a:solidFill>
              </a:rPr>
              <a:t>⑦</a:t>
            </a:r>
          </a:p>
        </p:txBody>
      </p:sp>
      <p:sp>
        <p:nvSpPr>
          <p:cNvPr id="24" name="AutoShape 32"/>
          <p:cNvSpPr>
            <a:spLocks noChangeArrowheads="1"/>
          </p:cNvSpPr>
          <p:nvPr/>
        </p:nvSpPr>
        <p:spPr bwMode="auto">
          <a:xfrm>
            <a:off x="755650" y="1484313"/>
            <a:ext cx="3455988" cy="5113337"/>
          </a:xfrm>
          <a:prstGeom prst="flowChartProcess">
            <a:avLst/>
          </a:prstGeom>
          <a:noFill/>
          <a:ln w="12700">
            <a:solidFill>
              <a:schemeClr val="tx1"/>
            </a:solidFill>
            <a:prstDash val="dash"/>
            <a:miter lim="800000"/>
            <a:headEnd/>
            <a:tailEnd/>
          </a:ln>
          <a:effectLst/>
        </p:spPr>
        <p:txBody>
          <a:bodyPr wrap="none" anchor="ctr"/>
          <a:lstStyle/>
          <a:p>
            <a:pPr algn="ctr">
              <a:defRPr/>
            </a:pPr>
            <a:endParaRPr lang="zh-CN" altLang="zh-CN" sz="2200">
              <a:solidFill>
                <a:srgbClr val="FFFF00"/>
              </a:solidFill>
              <a:effectLst>
                <a:outerShdw blurRad="38100" dist="38100" dir="2700000" algn="tl">
                  <a:srgbClr val="000000"/>
                </a:outerShdw>
              </a:effectLst>
              <a:latin typeface="Arial" charset="0"/>
              <a:ea typeface="宋体" charset="-122"/>
            </a:endParaRPr>
          </a:p>
        </p:txBody>
      </p:sp>
      <p:sp>
        <p:nvSpPr>
          <p:cNvPr id="25" name="AutoShape 33"/>
          <p:cNvSpPr>
            <a:spLocks noChangeArrowheads="1"/>
          </p:cNvSpPr>
          <p:nvPr/>
        </p:nvSpPr>
        <p:spPr bwMode="auto">
          <a:xfrm>
            <a:off x="574675" y="3030538"/>
            <a:ext cx="541338" cy="2087562"/>
          </a:xfrm>
          <a:prstGeom prst="homePlate">
            <a:avLst>
              <a:gd name="adj" fmla="val 25000"/>
            </a:avLst>
          </a:prstGeom>
          <a:solidFill>
            <a:schemeClr val="accent1"/>
          </a:solidFill>
          <a:ln w="9525">
            <a:solidFill>
              <a:schemeClr val="tx1"/>
            </a:solidFill>
            <a:miter lim="800000"/>
            <a:headEnd/>
            <a:tailEnd/>
          </a:ln>
          <a:effectLst/>
        </p:spPr>
        <p:txBody>
          <a:bodyPr wrap="none" anchor="ctr"/>
          <a:lstStyle/>
          <a:p>
            <a:pPr algn="ctr">
              <a:defRPr/>
            </a:pPr>
            <a:r>
              <a:rPr lang="zh-CN" altLang="en-US" sz="2000" b="1">
                <a:effectLst>
                  <a:outerShdw blurRad="38100" dist="38100" dir="2700000" algn="tl">
                    <a:srgbClr val="000000"/>
                  </a:outerShdw>
                </a:effectLst>
                <a:latin typeface="Arial" charset="0"/>
                <a:ea typeface="宋体" charset="-122"/>
              </a:rPr>
              <a:t>制</a:t>
            </a:r>
          </a:p>
          <a:p>
            <a:pPr algn="ctr">
              <a:defRPr/>
            </a:pPr>
            <a:r>
              <a:rPr lang="zh-CN" altLang="en-US" sz="2000" b="1">
                <a:effectLst>
                  <a:outerShdw blurRad="38100" dist="38100" dir="2700000" algn="tl">
                    <a:srgbClr val="000000"/>
                  </a:outerShdw>
                </a:effectLst>
                <a:latin typeface="Arial" charset="0"/>
                <a:ea typeface="宋体" charset="-122"/>
              </a:rPr>
              <a:t>作</a:t>
            </a:r>
          </a:p>
          <a:p>
            <a:pPr algn="ctr">
              <a:defRPr/>
            </a:pPr>
            <a:r>
              <a:rPr lang="zh-CN" altLang="en-US" sz="2000" b="1">
                <a:effectLst>
                  <a:outerShdw blurRad="38100" dist="38100" dir="2700000" algn="tl">
                    <a:srgbClr val="000000"/>
                  </a:outerShdw>
                </a:effectLst>
                <a:latin typeface="Arial" charset="0"/>
                <a:ea typeface="宋体" charset="-122"/>
              </a:rPr>
              <a:t>单</a:t>
            </a:r>
          </a:p>
          <a:p>
            <a:pPr algn="ctr">
              <a:defRPr/>
            </a:pPr>
            <a:r>
              <a:rPr lang="zh-CN" altLang="en-US" sz="2000" b="1">
                <a:effectLst>
                  <a:outerShdw blurRad="38100" dist="38100" dir="2700000" algn="tl">
                    <a:srgbClr val="000000"/>
                  </a:outerShdw>
                </a:effectLst>
                <a:latin typeface="Arial" charset="0"/>
                <a:ea typeface="宋体" charset="-122"/>
              </a:rPr>
              <a:t>位</a:t>
            </a:r>
          </a:p>
        </p:txBody>
      </p:sp>
      <p:sp>
        <p:nvSpPr>
          <p:cNvPr id="26" name="AutoShape 34"/>
          <p:cNvSpPr>
            <a:spLocks noChangeArrowheads="1"/>
          </p:cNvSpPr>
          <p:nvPr/>
        </p:nvSpPr>
        <p:spPr bwMode="auto">
          <a:xfrm>
            <a:off x="5076825" y="1484313"/>
            <a:ext cx="3302000" cy="5078412"/>
          </a:xfrm>
          <a:prstGeom prst="flowChartProcess">
            <a:avLst/>
          </a:prstGeom>
          <a:noFill/>
          <a:ln w="12700">
            <a:solidFill>
              <a:schemeClr val="tx1"/>
            </a:solidFill>
            <a:prstDash val="dash"/>
            <a:miter lim="800000"/>
            <a:headEnd/>
            <a:tailEnd/>
          </a:ln>
          <a:effectLst/>
        </p:spPr>
        <p:txBody>
          <a:bodyPr wrap="none" anchor="ctr"/>
          <a:lstStyle/>
          <a:p>
            <a:pPr algn="ctr">
              <a:defRPr/>
            </a:pPr>
            <a:endParaRPr lang="zh-CN" altLang="zh-CN" sz="2200">
              <a:solidFill>
                <a:srgbClr val="FFFF00"/>
              </a:solidFill>
              <a:effectLst>
                <a:outerShdw blurRad="38100" dist="38100" dir="2700000" algn="tl">
                  <a:srgbClr val="000000"/>
                </a:outerShdw>
              </a:effectLst>
              <a:latin typeface="Arial" charset="0"/>
              <a:ea typeface="宋体" charset="-122"/>
            </a:endParaRPr>
          </a:p>
        </p:txBody>
      </p:sp>
      <p:sp>
        <p:nvSpPr>
          <p:cNvPr id="27" name="AutoShape 35"/>
          <p:cNvSpPr>
            <a:spLocks noChangeArrowheads="1"/>
          </p:cNvSpPr>
          <p:nvPr/>
        </p:nvSpPr>
        <p:spPr bwMode="auto">
          <a:xfrm flipH="1">
            <a:off x="7994650" y="2997200"/>
            <a:ext cx="609600" cy="2087563"/>
          </a:xfrm>
          <a:prstGeom prst="homePlate">
            <a:avLst>
              <a:gd name="adj" fmla="val 25000"/>
            </a:avLst>
          </a:prstGeom>
          <a:solidFill>
            <a:schemeClr val="accent1"/>
          </a:solidFill>
          <a:ln w="9525">
            <a:solidFill>
              <a:schemeClr val="tx1"/>
            </a:solidFill>
            <a:miter lim="800000"/>
            <a:headEnd/>
            <a:tailEnd/>
          </a:ln>
          <a:effectLst/>
        </p:spPr>
        <p:txBody>
          <a:bodyPr wrap="none" anchor="ctr"/>
          <a:lstStyle/>
          <a:p>
            <a:pPr algn="ctr">
              <a:defRPr/>
            </a:pPr>
            <a:r>
              <a:rPr lang="zh-CN" altLang="en-US" sz="2000" b="1">
                <a:effectLst>
                  <a:outerShdw blurRad="38100" dist="38100" dir="2700000" algn="tl">
                    <a:srgbClr val="000000"/>
                  </a:outerShdw>
                </a:effectLst>
                <a:latin typeface="Arial" charset="0"/>
                <a:ea typeface="宋体" charset="-122"/>
              </a:rPr>
              <a:t>管</a:t>
            </a:r>
          </a:p>
          <a:p>
            <a:pPr algn="ctr">
              <a:defRPr/>
            </a:pPr>
            <a:r>
              <a:rPr lang="zh-CN" altLang="en-US" sz="2000" b="1">
                <a:effectLst>
                  <a:outerShdw blurRad="38100" dist="38100" dir="2700000" algn="tl">
                    <a:srgbClr val="000000"/>
                  </a:outerShdw>
                </a:effectLst>
                <a:latin typeface="Arial" charset="0"/>
                <a:ea typeface="宋体" charset="-122"/>
              </a:rPr>
              <a:t>理</a:t>
            </a:r>
          </a:p>
          <a:p>
            <a:pPr algn="ctr">
              <a:defRPr/>
            </a:pPr>
            <a:r>
              <a:rPr lang="zh-CN" altLang="en-US" sz="2000" b="1">
                <a:effectLst>
                  <a:outerShdw blurRad="38100" dist="38100" dir="2700000" algn="tl">
                    <a:srgbClr val="000000"/>
                  </a:outerShdw>
                </a:effectLst>
                <a:latin typeface="Arial" charset="0"/>
                <a:ea typeface="宋体" charset="-122"/>
              </a:rPr>
              <a:t>中</a:t>
            </a:r>
          </a:p>
          <a:p>
            <a:pPr algn="ctr">
              <a:defRPr/>
            </a:pPr>
            <a:r>
              <a:rPr lang="zh-CN" altLang="en-US" sz="2000" b="1">
                <a:effectLst>
                  <a:outerShdw blurRad="38100" dist="38100" dir="2700000" algn="tl">
                    <a:srgbClr val="000000"/>
                  </a:outerShdw>
                </a:effectLst>
                <a:latin typeface="Arial" charset="0"/>
                <a:ea typeface="宋体" charset="-122"/>
              </a:rPr>
              <a:t>心</a:t>
            </a:r>
          </a:p>
        </p:txBody>
      </p:sp>
      <p:cxnSp>
        <p:nvCxnSpPr>
          <p:cNvPr id="275483" name="AutoShape 37"/>
          <p:cNvCxnSpPr>
            <a:cxnSpLocks noChangeShapeType="1"/>
            <a:stCxn id="275474" idx="1"/>
            <a:endCxn id="275472" idx="1"/>
          </p:cNvCxnSpPr>
          <p:nvPr/>
        </p:nvCxnSpPr>
        <p:spPr bwMode="auto">
          <a:xfrm rot="10800000" flipH="1">
            <a:off x="1836738" y="2960688"/>
            <a:ext cx="1587" cy="2160587"/>
          </a:xfrm>
          <a:prstGeom prst="bentConnector3">
            <a:avLst>
              <a:gd name="adj1" fmla="val -27600009"/>
            </a:avLst>
          </a:prstGeom>
          <a:noFill/>
          <a:ln w="9525">
            <a:solidFill>
              <a:srgbClr val="00FF00"/>
            </a:solidFill>
            <a:miter lim="800000"/>
            <a:headEnd/>
            <a:tailEnd type="triangle" w="lg"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7" name="Text Box 9"/>
          <p:cNvSpPr txBox="1">
            <a:spLocks noChangeArrowheads="1"/>
          </p:cNvSpPr>
          <p:nvPr/>
        </p:nvSpPr>
        <p:spPr bwMode="auto">
          <a:xfrm>
            <a:off x="395288" y="765175"/>
            <a:ext cx="698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01738" name="Text Box 10"/>
          <p:cNvSpPr txBox="1">
            <a:spLocks noChangeArrowheads="1"/>
          </p:cNvSpPr>
          <p:nvPr/>
        </p:nvSpPr>
        <p:spPr bwMode="auto">
          <a:xfrm>
            <a:off x="827088" y="7651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1.</a:t>
            </a:r>
            <a:r>
              <a:rPr lang="zh-CN" altLang="en-US" sz="4000" b="1"/>
              <a:t>导入书目</a:t>
            </a:r>
          </a:p>
        </p:txBody>
      </p:sp>
      <p:sp>
        <p:nvSpPr>
          <p:cNvPr id="201740" name="Rectangle 12"/>
          <p:cNvSpPr>
            <a:spLocks noChangeArrowheads="1"/>
          </p:cNvSpPr>
          <p:nvPr/>
        </p:nvSpPr>
        <p:spPr bwMode="auto">
          <a:xfrm>
            <a:off x="395288" y="1458913"/>
            <a:ext cx="755967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选择资源类型</a:t>
            </a:r>
            <a:r>
              <a:rPr lang="en-US" altLang="zh-CN" sz="3200">
                <a:latin typeface="黑体" panose="02010609060101010101" pitchFamily="49" charset="-122"/>
                <a:ea typeface="黑体" panose="02010609060101010101" pitchFamily="49" charset="-122"/>
              </a:rPr>
              <a:t>.xls</a:t>
            </a:r>
            <a:r>
              <a:rPr lang="zh-CN" altLang="en-US" sz="3200">
                <a:latin typeface="黑体" panose="02010609060101010101" pitchFamily="49" charset="-122"/>
                <a:ea typeface="黑体" panose="02010609060101010101" pitchFamily="49" charset="-122"/>
              </a:rPr>
              <a:t>或</a:t>
            </a:r>
            <a:r>
              <a:rPr lang="en-US" altLang="zh-CN" sz="3200">
                <a:latin typeface="黑体" panose="02010609060101010101" pitchFamily="49" charset="-122"/>
                <a:ea typeface="黑体" panose="02010609060101010101" pitchFamily="49" charset="-122"/>
              </a:rPr>
              <a:t>.iso</a:t>
            </a:r>
            <a:r>
              <a:rPr lang="zh-CN" altLang="en-US" sz="3200">
                <a:latin typeface="黑体" panose="02010609060101010101" pitchFamily="49" charset="-122"/>
                <a:ea typeface="黑体" panose="02010609060101010101" pitchFamily="49" charset="-122"/>
              </a:rPr>
              <a:t>格式</a:t>
            </a:r>
          </a:p>
          <a:p>
            <a:pPr eaLnBrk="1" hangingPunct="1">
              <a:buFont typeface="Wingdings" panose="05000000000000000000" pitchFamily="2" charset="2"/>
              <a:buAutoNum type="alphaLcParenR"/>
            </a:pPr>
            <a:r>
              <a:rPr lang="en-US" altLang="zh-CN"/>
              <a:t>.ISO</a:t>
            </a:r>
            <a:r>
              <a:rPr lang="zh-CN" altLang="en-US"/>
              <a:t>格式</a:t>
            </a:r>
          </a:p>
          <a:p>
            <a:pPr eaLnBrk="1" hangingPunct="1">
              <a:buFont typeface="Wingdings" panose="05000000000000000000" pitchFamily="2" charset="2"/>
              <a:buAutoNum type="circleNumDbPlain"/>
            </a:pPr>
            <a:r>
              <a:rPr lang="zh-CN" altLang="en-US"/>
              <a:t>每一行记录一个</a:t>
            </a:r>
            <a:r>
              <a:rPr lang="en-US" altLang="zh-CN"/>
              <a:t>MARC</a:t>
            </a:r>
            <a:r>
              <a:rPr lang="zh-CN" altLang="en-US"/>
              <a:t>项，不要留有空行；</a:t>
            </a:r>
          </a:p>
          <a:p>
            <a:pPr eaLnBrk="1" hangingPunct="1">
              <a:buFont typeface="Wingdings" panose="05000000000000000000" pitchFamily="2" charset="2"/>
              <a:buAutoNum type="circleNumDbPlain"/>
            </a:pPr>
            <a:r>
              <a:rPr lang="en-US" altLang="zh-CN"/>
              <a:t> </a:t>
            </a:r>
            <a:r>
              <a:rPr lang="zh-CN" altLang="en-US"/>
              <a:t>为保证上传正常，</a:t>
            </a:r>
            <a:r>
              <a:rPr lang="en-US" altLang="zh-CN"/>
              <a:t>.iso</a:t>
            </a:r>
            <a:r>
              <a:rPr lang="zh-CN" altLang="en-US"/>
              <a:t>文件名中不要含有中文字符；</a:t>
            </a:r>
          </a:p>
          <a:p>
            <a:pPr eaLnBrk="1" hangingPunct="1">
              <a:buFont typeface="Wingdings" panose="05000000000000000000" pitchFamily="2" charset="2"/>
              <a:buAutoNum type="circleNumDbPlain"/>
            </a:pPr>
            <a:r>
              <a:rPr lang="zh-CN" altLang="en-US"/>
              <a:t>建议每次上传不超过</a:t>
            </a:r>
            <a:r>
              <a:rPr lang="en-US" altLang="zh-CN"/>
              <a:t>6</a:t>
            </a:r>
            <a:r>
              <a:rPr lang="zh-CN" altLang="en-US"/>
              <a:t>万条记录 </a:t>
            </a:r>
          </a:p>
          <a:p>
            <a:pPr eaLnBrk="1" hangingPunct="1">
              <a:buFont typeface="Wingdings" panose="05000000000000000000" pitchFamily="2" charset="2"/>
              <a:buNone/>
            </a:pPr>
            <a:r>
              <a:rPr lang="en-US" altLang="zh-CN"/>
              <a:t>b) .xls</a:t>
            </a:r>
            <a:r>
              <a:rPr lang="zh-CN" altLang="en-US"/>
              <a:t>格式</a:t>
            </a:r>
          </a:p>
          <a:p>
            <a:pPr eaLnBrk="1" hangingPunct="1">
              <a:buFont typeface="Wingdings" panose="05000000000000000000" pitchFamily="2" charset="2"/>
              <a:buAutoNum type="circleNumDbPlain"/>
            </a:pPr>
            <a:r>
              <a:rPr lang="en-US" altLang="zh-CN"/>
              <a:t>   </a:t>
            </a:r>
            <a:r>
              <a:rPr lang="zh-CN" altLang="en-US"/>
              <a:t>务必使用</a:t>
            </a:r>
            <a:r>
              <a:rPr lang="en-US" altLang="zh-CN" b="1"/>
              <a:t>Microsoft Office Excel 2003</a:t>
            </a:r>
            <a:r>
              <a:rPr lang="zh-CN" altLang="en-US"/>
              <a:t>录入数据；</a:t>
            </a:r>
          </a:p>
          <a:p>
            <a:pPr eaLnBrk="1" hangingPunct="1">
              <a:buFont typeface="Wingdings" panose="05000000000000000000" pitchFamily="2" charset="2"/>
              <a:buAutoNum type="circleNumDbPlain"/>
            </a:pPr>
            <a:r>
              <a:rPr lang="zh-CN" altLang="en-US"/>
              <a:t>   每行填写一条记录；第一行为标题行，即不要在第一行放置书目数据； </a:t>
            </a:r>
          </a:p>
          <a:p>
            <a:pPr eaLnBrk="1" hangingPunct="1">
              <a:buFont typeface="Wingdings" panose="05000000000000000000" pitchFamily="2" charset="2"/>
              <a:buAutoNum type="circleNumDbPlain"/>
            </a:pPr>
            <a:r>
              <a:rPr lang="en-US" altLang="zh-CN"/>
              <a:t> </a:t>
            </a:r>
            <a:r>
              <a:rPr lang="zh-CN" altLang="en-US"/>
              <a:t>由于</a:t>
            </a:r>
            <a:r>
              <a:rPr lang="en-US" altLang="zh-CN"/>
              <a:t>Excel</a:t>
            </a:r>
            <a:r>
              <a:rPr lang="zh-CN" altLang="en-US"/>
              <a:t>数据文件的一张表最多只能存放</a:t>
            </a:r>
            <a:r>
              <a:rPr lang="en-US" altLang="zh-CN"/>
              <a:t>6</a:t>
            </a:r>
            <a:r>
              <a:rPr lang="zh-CN" altLang="en-US"/>
              <a:t>万条记录，若超过</a:t>
            </a:r>
            <a:r>
              <a:rPr lang="en-US" altLang="zh-CN"/>
              <a:t>6</a:t>
            </a:r>
            <a:r>
              <a:rPr lang="zh-CN" altLang="en-US"/>
              <a:t>万条记录请分解成多个文件；</a:t>
            </a:r>
          </a:p>
          <a:p>
            <a:pPr eaLnBrk="1" hangingPunct="1">
              <a:buFont typeface="Wingdings" panose="05000000000000000000" pitchFamily="2" charset="2"/>
              <a:buAutoNum type="circleNumDbPlain"/>
            </a:pPr>
            <a:r>
              <a:rPr lang="en-US" altLang="zh-CN"/>
              <a:t> </a:t>
            </a:r>
            <a:r>
              <a:rPr lang="zh-CN" altLang="en-US"/>
              <a:t>表格的字段要求如下所示，按顺序排放每一列的数据，若没有对应的信息，该列置为空列即可；</a:t>
            </a:r>
          </a:p>
          <a:p>
            <a:pPr eaLnBrk="1" hangingPunct="1">
              <a:buFont typeface="Wingdings" panose="05000000000000000000" pitchFamily="2" charset="2"/>
              <a:buNone/>
            </a:pPr>
            <a:r>
              <a:rPr lang="zh-CN" altLang="en-US"/>
              <a:t>    题名、其它题名、第一作者、其它作者、出版时间、出版地、出版社、版次、</a:t>
            </a:r>
            <a:r>
              <a:rPr lang="en-US" altLang="zh-CN"/>
              <a:t>ISBN</a:t>
            </a:r>
            <a:r>
              <a:rPr lang="zh-CN" altLang="en-US"/>
              <a:t>、收藏馆、索书号、分类号</a:t>
            </a:r>
            <a:endParaRPr lang="en-US" altLang="zh-CN"/>
          </a:p>
          <a:p>
            <a:pPr eaLnBrk="1" hangingPunct="1">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上传数据：</a:t>
            </a:r>
            <a:r>
              <a:rPr lang="zh-CN" altLang="en-US" sz="2800">
                <a:latin typeface="黑体" panose="02010609060101010101" pitchFamily="49" charset="-122"/>
                <a:ea typeface="黑体" panose="02010609060101010101" pitchFamily="49" charset="-122"/>
              </a:rPr>
              <a:t>通常在</a:t>
            </a:r>
            <a:r>
              <a:rPr lang="en-US" altLang="zh-CN" sz="2800">
                <a:latin typeface="黑体" panose="02010609060101010101" pitchFamily="49" charset="-122"/>
                <a:ea typeface="黑体" panose="02010609060101010101" pitchFamily="49" charset="-122"/>
              </a:rPr>
              <a:t>20</a:t>
            </a:r>
            <a:r>
              <a:rPr lang="zh-CN" altLang="en-US" sz="2800">
                <a:latin typeface="黑体" panose="02010609060101010101" pitchFamily="49" charset="-122"/>
                <a:ea typeface="黑体" panose="02010609060101010101" pitchFamily="49" charset="-122"/>
              </a:rPr>
              <a:t>分钟内导入完成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内容占位符 2"/>
          <p:cNvSpPr>
            <a:spLocks noGrp="1"/>
          </p:cNvSpPr>
          <p:nvPr>
            <p:ph idx="4294967295"/>
          </p:nvPr>
        </p:nvSpPr>
        <p:spPr/>
        <p:txBody>
          <a:bodyPr/>
          <a:lstStyle/>
          <a:p>
            <a:pPr>
              <a:buFont typeface="Wingdings" panose="05000000000000000000" pitchFamily="2" charset="2"/>
              <a:buChar char="Ø"/>
            </a:pPr>
            <a:r>
              <a:rPr lang="zh-CN" altLang="en-US" smtClean="0">
                <a:latin typeface="黑体" panose="02010609060101010101" pitchFamily="49" charset="-122"/>
              </a:rPr>
              <a:t>书目导入后，即可提交查重；</a:t>
            </a:r>
            <a:endParaRPr lang="en-US" altLang="zh-CN" smtClean="0">
              <a:latin typeface="黑体" panose="02010609060101010101" pitchFamily="49" charset="-122"/>
            </a:endParaRPr>
          </a:p>
          <a:p>
            <a:pPr>
              <a:buFont typeface="Wingdings" panose="05000000000000000000" pitchFamily="2" charset="2"/>
              <a:buChar char="Ø"/>
            </a:pPr>
            <a:r>
              <a:rPr lang="zh-CN" altLang="en-US" smtClean="0">
                <a:latin typeface="黑体" panose="02010609060101010101" pitchFamily="49" charset="-122"/>
              </a:rPr>
              <a:t>由系统在后台自动进行查重；</a:t>
            </a:r>
            <a:endParaRPr lang="en-US" altLang="zh-CN" smtClean="0">
              <a:latin typeface="黑体" panose="02010609060101010101" pitchFamily="49" charset="-122"/>
            </a:endParaRPr>
          </a:p>
          <a:p>
            <a:pPr>
              <a:buFont typeface="Wingdings" panose="05000000000000000000" pitchFamily="2" charset="2"/>
              <a:buChar char="Ø"/>
            </a:pPr>
            <a:r>
              <a:rPr lang="zh-CN" altLang="en-US" smtClean="0">
                <a:latin typeface="黑体" panose="02010609060101010101" pitchFamily="49" charset="-122"/>
              </a:rPr>
              <a:t>可在</a:t>
            </a:r>
            <a:r>
              <a:rPr lang="en-US" altLang="zh-CN" smtClean="0">
                <a:latin typeface="Arial" panose="020B0604020202020204" pitchFamily="34" charset="0"/>
              </a:rPr>
              <a:t>“</a:t>
            </a:r>
            <a:r>
              <a:rPr lang="zh-CN" altLang="en-US" smtClean="0">
                <a:latin typeface="黑体" panose="02010609060101010101" pitchFamily="49" charset="-122"/>
              </a:rPr>
              <a:t>任务记录</a:t>
            </a:r>
            <a:r>
              <a:rPr lang="en-US" altLang="zh-CN" smtClean="0">
                <a:latin typeface="Arial" panose="020B0604020202020204" pitchFamily="34" charset="0"/>
              </a:rPr>
              <a:t>”</a:t>
            </a:r>
            <a:r>
              <a:rPr lang="zh-CN" altLang="en-US" smtClean="0">
                <a:latin typeface="黑体" panose="02010609060101010101" pitchFamily="49" charset="-122"/>
              </a:rPr>
              <a:t>中查询完成时间；</a:t>
            </a:r>
            <a:endParaRPr lang="en-US" altLang="zh-CN" smtClean="0">
              <a:latin typeface="黑体" panose="02010609060101010101" pitchFamily="49" charset="-122"/>
            </a:endParaRPr>
          </a:p>
          <a:p>
            <a:pPr>
              <a:buFont typeface="Wingdings" panose="05000000000000000000" pitchFamily="2" charset="2"/>
              <a:buChar char="Ø"/>
            </a:pPr>
            <a:r>
              <a:rPr lang="zh-CN" altLang="en-US" smtClean="0">
                <a:latin typeface="黑体" panose="02010609060101010101" pitchFamily="49" charset="-122"/>
              </a:rPr>
              <a:t>平均查重速度：</a:t>
            </a:r>
            <a:r>
              <a:rPr lang="en-US" altLang="zh-CN" smtClean="0">
                <a:latin typeface="黑体" panose="02010609060101010101" pitchFamily="49" charset="-122"/>
              </a:rPr>
              <a:t>6000</a:t>
            </a:r>
            <a:r>
              <a:rPr lang="zh-CN" altLang="en-US" smtClean="0">
                <a:latin typeface="黑体" panose="02010609060101010101" pitchFamily="49" charset="-122"/>
              </a:rPr>
              <a:t>条</a:t>
            </a:r>
            <a:r>
              <a:rPr lang="en-US" altLang="zh-CN" smtClean="0">
                <a:latin typeface="黑体" panose="02010609060101010101" pitchFamily="49" charset="-122"/>
              </a:rPr>
              <a:t>/</a:t>
            </a:r>
            <a:r>
              <a:rPr lang="zh-CN" altLang="en-US" smtClean="0">
                <a:latin typeface="黑体" panose="02010609060101010101" pitchFamily="49" charset="-122"/>
              </a:rPr>
              <a:t>小时。</a:t>
            </a:r>
            <a:endParaRPr lang="en-US" altLang="zh-CN" smtClean="0">
              <a:latin typeface="黑体" panose="02010609060101010101" pitchFamily="49" charset="-122"/>
            </a:endParaRPr>
          </a:p>
        </p:txBody>
      </p:sp>
      <p:sp>
        <p:nvSpPr>
          <p:cNvPr id="279556" name="Text Box 4"/>
          <p:cNvSpPr txBox="1">
            <a:spLocks noChangeArrowheads="1"/>
          </p:cNvSpPr>
          <p:nvPr/>
        </p:nvSpPr>
        <p:spPr bwMode="auto">
          <a:xfrm>
            <a:off x="827088" y="7651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2.</a:t>
            </a:r>
            <a:r>
              <a:rPr lang="zh-CN" altLang="en-US" sz="4000" b="1"/>
              <a:t> 提交查重</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98" name="Text Box 22"/>
          <p:cNvSpPr txBox="1">
            <a:spLocks noChangeArrowheads="1"/>
          </p:cNvSpPr>
          <p:nvPr/>
        </p:nvSpPr>
        <p:spPr bwMode="auto">
          <a:xfrm>
            <a:off x="827088" y="7651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3.</a:t>
            </a:r>
            <a:r>
              <a:rPr lang="zh-CN" altLang="en-US" sz="4000" b="1"/>
              <a:t> 系统自动查重结果</a:t>
            </a:r>
          </a:p>
        </p:txBody>
      </p:sp>
      <p:sp>
        <p:nvSpPr>
          <p:cNvPr id="203799" name="Rectangle 23"/>
          <p:cNvSpPr>
            <a:spLocks noChangeArrowheads="1"/>
          </p:cNvSpPr>
          <p:nvPr/>
        </p:nvSpPr>
        <p:spPr bwMode="auto">
          <a:xfrm>
            <a:off x="1042988" y="1916113"/>
            <a:ext cx="4897437"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错误</a:t>
            </a:r>
          </a:p>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不重复</a:t>
            </a:r>
          </a:p>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已制作</a:t>
            </a:r>
          </a:p>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制作中</a:t>
            </a:r>
          </a:p>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冲突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折角形 3"/>
          <p:cNvSpPr/>
          <p:nvPr/>
        </p:nvSpPr>
        <p:spPr>
          <a:xfrm>
            <a:off x="250825" y="2636838"/>
            <a:ext cx="1008063" cy="1428750"/>
          </a:xfrm>
          <a:prstGeom prst="foldedCorner">
            <a:avLst/>
          </a:prstGeom>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C000"/>
                </a:solidFill>
                <a:latin typeface="Goudy Old Style" panose="02020502050305020303" pitchFamily="18" charset="0"/>
              </a:rPr>
              <a:t>冲　突</a:t>
            </a:r>
          </a:p>
          <a:p>
            <a:pPr algn="ctr" eaLnBrk="1" hangingPunct="1"/>
            <a:r>
              <a:rPr lang="zh-CN" altLang="en-US" sz="2000" b="1">
                <a:solidFill>
                  <a:srgbClr val="FFC000"/>
                </a:solidFill>
                <a:latin typeface="Goudy Old Style" panose="02020502050305020303" pitchFamily="18" charset="0"/>
              </a:rPr>
              <a:t>不重复</a:t>
            </a:r>
          </a:p>
          <a:p>
            <a:pPr algn="ctr" eaLnBrk="1" hangingPunct="1"/>
            <a:r>
              <a:rPr lang="zh-CN" altLang="en-US" sz="2000" b="1">
                <a:solidFill>
                  <a:srgbClr val="FFC000"/>
                </a:solidFill>
                <a:latin typeface="Goudy Old Style" panose="02020502050305020303" pitchFamily="18" charset="0"/>
              </a:rPr>
              <a:t>错    误</a:t>
            </a:r>
          </a:p>
        </p:txBody>
      </p:sp>
      <p:sp>
        <p:nvSpPr>
          <p:cNvPr id="15" name="五边形 14"/>
          <p:cNvSpPr/>
          <p:nvPr/>
        </p:nvSpPr>
        <p:spPr>
          <a:xfrm>
            <a:off x="2124075" y="2852738"/>
            <a:ext cx="1368425" cy="785812"/>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幼圆" panose="02010509060101010101" pitchFamily="49" charset="-122"/>
                <a:ea typeface="幼圆" panose="02010509060101010101" pitchFamily="49" charset="-122"/>
              </a:rPr>
              <a:t>书目调整</a:t>
            </a:r>
          </a:p>
        </p:txBody>
      </p:sp>
      <p:sp>
        <p:nvSpPr>
          <p:cNvPr id="19" name="虚尾箭头 18"/>
          <p:cNvSpPr/>
          <p:nvPr/>
        </p:nvSpPr>
        <p:spPr>
          <a:xfrm>
            <a:off x="1403350" y="3068638"/>
            <a:ext cx="576263" cy="357187"/>
          </a:xfrm>
          <a:prstGeom prst="stripedRight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zh-CN" altLang="en-US"/>
          </a:p>
        </p:txBody>
      </p:sp>
      <p:sp>
        <p:nvSpPr>
          <p:cNvPr id="20" name="虚尾箭头 19"/>
          <p:cNvSpPr>
            <a:spLocks noChangeArrowheads="1"/>
          </p:cNvSpPr>
          <p:nvPr/>
        </p:nvSpPr>
        <p:spPr bwMode="auto">
          <a:xfrm rot="-5400000">
            <a:off x="2374107" y="3826669"/>
            <a:ext cx="431800" cy="357187"/>
          </a:xfrm>
          <a:custGeom>
            <a:avLst/>
            <a:gdLst>
              <a:gd name="T0" fmla="*/ 535785 w 714380"/>
              <a:gd name="T1" fmla="*/ 0 h 357190"/>
              <a:gd name="T2" fmla="*/ 0 w 714380"/>
              <a:gd name="T3" fmla="*/ 178595 h 357190"/>
              <a:gd name="T4" fmla="*/ 535785 w 714380"/>
              <a:gd name="T5" fmla="*/ 357190 h 357190"/>
              <a:gd name="T6" fmla="*/ 714380 w 714380"/>
              <a:gd name="T7" fmla="*/ 178595 h 357190"/>
              <a:gd name="T8" fmla="*/ 17694720 60000 65536"/>
              <a:gd name="T9" fmla="*/ 11796480 60000 65536"/>
              <a:gd name="T10" fmla="*/ 5898240 60000 65536"/>
              <a:gd name="T11" fmla="*/ 0 60000 65536"/>
              <a:gd name="T12" fmla="*/ 55811 w 714380"/>
              <a:gd name="T13" fmla="*/ 89298 h 357190"/>
              <a:gd name="T14" fmla="*/ 625083 w 714380"/>
              <a:gd name="T15" fmla="*/ 267893 h 357190"/>
            </a:gdLst>
            <a:ahLst/>
            <a:cxnLst>
              <a:cxn ang="T8">
                <a:pos x="T0" y="T1"/>
              </a:cxn>
              <a:cxn ang="T9">
                <a:pos x="T2" y="T3"/>
              </a:cxn>
              <a:cxn ang="T10">
                <a:pos x="T4" y="T5"/>
              </a:cxn>
              <a:cxn ang="T11">
                <a:pos x="T6" y="T7"/>
              </a:cxn>
            </a:cxnLst>
            <a:rect l="T12" t="T13" r="T14" b="T15"/>
            <a:pathLst>
              <a:path w="714380"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535785" y="89298"/>
                </a:lnTo>
                <a:lnTo>
                  <a:pt x="535785" y="0"/>
                </a:lnTo>
                <a:lnTo>
                  <a:pt x="714380" y="178595"/>
                </a:lnTo>
                <a:lnTo>
                  <a:pt x="535785" y="357190"/>
                </a:lnTo>
                <a:lnTo>
                  <a:pt x="535785" y="267893"/>
                </a:lnTo>
                <a:lnTo>
                  <a:pt x="55811" y="267893"/>
                </a:lnTo>
                <a:close/>
              </a:path>
            </a:pathLst>
          </a:custGeom>
          <a:solidFill>
            <a:srgbClr val="4BC5B9"/>
          </a:solidFill>
          <a:ln w="38100" cmpd="dbl" algn="ctr">
            <a:solidFill>
              <a:schemeClr val="tx1"/>
            </a:solidFill>
            <a:miter lim="800000"/>
            <a:headEnd/>
            <a:tailEnd/>
          </a:ln>
          <a:effectLst>
            <a:outerShdw dist="78601" dir="2700000" rotWithShape="0">
              <a:srgbClr val="000000">
                <a:alpha val="35500"/>
              </a:srgbClr>
            </a:outerShdw>
          </a:effectLst>
        </p:spPr>
        <p:txBody>
          <a:bodyPr vert="eaVert" anchor="ctr"/>
          <a:lstStyle/>
          <a:p>
            <a:pPr algn="ctr">
              <a:defRPr/>
            </a:pPr>
            <a:endParaRPr lang="zh-CN" altLang="en-US">
              <a:solidFill>
                <a:schemeClr val="lt1"/>
              </a:solidFill>
              <a:latin typeface="+mn-lt"/>
              <a:ea typeface="+mn-ea"/>
            </a:endParaRPr>
          </a:p>
        </p:txBody>
      </p:sp>
      <p:sp>
        <p:nvSpPr>
          <p:cNvPr id="21" name="折角形 20"/>
          <p:cNvSpPr/>
          <p:nvPr/>
        </p:nvSpPr>
        <p:spPr>
          <a:xfrm>
            <a:off x="2555875" y="4365625"/>
            <a:ext cx="1071563" cy="1285875"/>
          </a:xfrm>
          <a:prstGeom prst="foldedCorner">
            <a:avLst/>
          </a:prstGeom>
          <a:ln>
            <a:solidFill>
              <a:schemeClr val="tx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ltLang="zh-CN" sz="2000" b="1">
              <a:solidFill>
                <a:schemeClr val="accent5">
                  <a:lumMod val="75000"/>
                </a:schemeClr>
              </a:solidFill>
            </a:endParaRPr>
          </a:p>
        </p:txBody>
      </p:sp>
      <p:sp>
        <p:nvSpPr>
          <p:cNvPr id="22" name="折角形 21"/>
          <p:cNvSpPr/>
          <p:nvPr/>
        </p:nvSpPr>
        <p:spPr>
          <a:xfrm>
            <a:off x="2051050" y="4365625"/>
            <a:ext cx="1071563" cy="1285875"/>
          </a:xfrm>
          <a:prstGeom prst="foldedCorner">
            <a:avLst/>
          </a:prstGeom>
          <a:ln>
            <a:solidFill>
              <a:schemeClr val="tx1">
                <a:lumMod val="9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2000" b="1">
                <a:solidFill>
                  <a:schemeClr val="accent5">
                    <a:lumMod val="75000"/>
                  </a:schemeClr>
                </a:solidFill>
              </a:rPr>
              <a:t>待匹配</a:t>
            </a:r>
            <a:endParaRPr lang="en-US" altLang="zh-CN" sz="2000" b="1">
              <a:solidFill>
                <a:schemeClr val="accent5">
                  <a:lumMod val="75000"/>
                </a:schemeClr>
              </a:solidFill>
            </a:endParaRPr>
          </a:p>
          <a:p>
            <a:pPr algn="ctr">
              <a:defRPr/>
            </a:pPr>
            <a:r>
              <a:rPr lang="zh-CN" altLang="en-US" sz="2000" b="1">
                <a:solidFill>
                  <a:schemeClr val="accent5">
                    <a:lumMod val="75000"/>
                  </a:schemeClr>
                </a:solidFill>
              </a:rPr>
              <a:t>书目</a:t>
            </a:r>
            <a:endParaRPr lang="en-US" altLang="zh-CN" sz="2000" b="1">
              <a:solidFill>
                <a:schemeClr val="accent5">
                  <a:lumMod val="75000"/>
                </a:schemeClr>
              </a:solidFill>
            </a:endParaRPr>
          </a:p>
        </p:txBody>
      </p:sp>
      <p:sp>
        <p:nvSpPr>
          <p:cNvPr id="205843" name="Text Box 19"/>
          <p:cNvSpPr txBox="1">
            <a:spLocks noChangeArrowheads="1"/>
          </p:cNvSpPr>
          <p:nvPr/>
        </p:nvSpPr>
        <p:spPr bwMode="auto">
          <a:xfrm>
            <a:off x="827088" y="7651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4.</a:t>
            </a:r>
            <a:r>
              <a:rPr lang="zh-CN" altLang="en-US" sz="4000" b="1"/>
              <a:t>调整查重结果</a:t>
            </a:r>
          </a:p>
        </p:txBody>
      </p:sp>
      <p:grpSp>
        <p:nvGrpSpPr>
          <p:cNvPr id="205853" name="Group 29"/>
          <p:cNvGrpSpPr>
            <a:grpSpLocks/>
          </p:cNvGrpSpPr>
          <p:nvPr/>
        </p:nvGrpSpPr>
        <p:grpSpPr bwMode="auto">
          <a:xfrm>
            <a:off x="3779838" y="1412875"/>
            <a:ext cx="2806700" cy="3516313"/>
            <a:chOff x="2381" y="890"/>
            <a:chExt cx="1768" cy="2215"/>
          </a:xfrm>
        </p:grpSpPr>
        <p:sp>
          <p:nvSpPr>
            <p:cNvPr id="2" name="圆角矩形 25"/>
            <p:cNvSpPr/>
            <p:nvPr/>
          </p:nvSpPr>
          <p:spPr>
            <a:xfrm>
              <a:off x="3198" y="2296"/>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accent3">
                      <a:lumMod val="60000"/>
                      <a:lumOff val="40000"/>
                    </a:schemeClr>
                  </a:solidFill>
                </a:rPr>
                <a:t>不重复</a:t>
              </a:r>
              <a:endParaRPr lang="zh-CN" altLang="en-US" b="1">
                <a:solidFill>
                  <a:schemeClr val="accent3">
                    <a:lumMod val="60000"/>
                    <a:lumOff val="40000"/>
                  </a:schemeClr>
                </a:solidFill>
              </a:endParaRPr>
            </a:p>
          </p:txBody>
        </p:sp>
        <p:grpSp>
          <p:nvGrpSpPr>
            <p:cNvPr id="205851" name="Group 27"/>
            <p:cNvGrpSpPr>
              <a:grpSpLocks/>
            </p:cNvGrpSpPr>
            <p:nvPr/>
          </p:nvGrpSpPr>
          <p:grpSpPr bwMode="auto">
            <a:xfrm>
              <a:off x="2381" y="890"/>
              <a:ext cx="1723" cy="2215"/>
              <a:chOff x="3470" y="890"/>
              <a:chExt cx="1723" cy="2215"/>
            </a:xfrm>
          </p:grpSpPr>
          <p:sp>
            <p:nvSpPr>
              <p:cNvPr id="3" name="圆角矩形 22"/>
              <p:cNvSpPr/>
              <p:nvPr/>
            </p:nvSpPr>
            <p:spPr>
              <a:xfrm>
                <a:off x="4005" y="945"/>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已制作</a:t>
                </a:r>
                <a:endParaRPr lang="zh-CN" altLang="en-US" b="1">
                  <a:solidFill>
                    <a:srgbClr val="FF0000"/>
                  </a:solidFill>
                </a:endParaRPr>
              </a:p>
            </p:txBody>
          </p:sp>
          <p:sp>
            <p:nvSpPr>
              <p:cNvPr id="5" name="圆角矩形 23"/>
              <p:cNvSpPr/>
              <p:nvPr/>
            </p:nvSpPr>
            <p:spPr>
              <a:xfrm>
                <a:off x="4275" y="1485"/>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制作中</a:t>
                </a:r>
                <a:endParaRPr lang="zh-CN" altLang="en-US" b="1">
                  <a:solidFill>
                    <a:srgbClr val="FF0000"/>
                  </a:solidFill>
                </a:endParaRPr>
              </a:p>
            </p:txBody>
          </p:sp>
          <p:sp>
            <p:nvSpPr>
              <p:cNvPr id="6" name="圆角矩形 26"/>
              <p:cNvSpPr/>
              <p:nvPr/>
            </p:nvSpPr>
            <p:spPr>
              <a:xfrm>
                <a:off x="3960" y="2790"/>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0070C0"/>
                    </a:solidFill>
                  </a:rPr>
                  <a:t>错　误</a:t>
                </a:r>
                <a:endParaRPr lang="zh-CN" altLang="en-US" b="1">
                  <a:solidFill>
                    <a:srgbClr val="0070C0"/>
                  </a:solidFill>
                </a:endParaRPr>
              </a:p>
            </p:txBody>
          </p:sp>
          <p:cxnSp>
            <p:nvCxnSpPr>
              <p:cNvPr id="7" name="直接箭头连接符 28"/>
              <p:cNvCxnSpPr/>
              <p:nvPr/>
            </p:nvCxnSpPr>
            <p:spPr>
              <a:xfrm flipV="1">
                <a:off x="3825" y="1800"/>
                <a:ext cx="315" cy="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29"/>
              <p:cNvCxnSpPr/>
              <p:nvPr/>
            </p:nvCxnSpPr>
            <p:spPr>
              <a:xfrm rot="5400000" flipH="1" flipV="1">
                <a:off x="3532" y="1373"/>
                <a:ext cx="450" cy="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30"/>
              <p:cNvCxnSpPr/>
              <p:nvPr/>
            </p:nvCxnSpPr>
            <p:spPr>
              <a:xfrm>
                <a:off x="3780" y="2250"/>
                <a:ext cx="360" cy="1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31"/>
              <p:cNvCxnSpPr/>
              <p:nvPr/>
            </p:nvCxnSpPr>
            <p:spPr>
              <a:xfrm rot="16200000" flipH="1">
                <a:off x="3577" y="2452"/>
                <a:ext cx="315" cy="2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845" name="Line 21"/>
              <p:cNvSpPr>
                <a:spLocks noChangeShapeType="1"/>
              </p:cNvSpPr>
              <p:nvPr/>
            </p:nvSpPr>
            <p:spPr bwMode="auto">
              <a:xfrm>
                <a:off x="3470" y="890"/>
                <a:ext cx="0" cy="21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46" name="Line 22"/>
              <p:cNvSpPr>
                <a:spLocks noChangeShapeType="1"/>
              </p:cNvSpPr>
              <p:nvPr/>
            </p:nvSpPr>
            <p:spPr bwMode="auto">
              <a:xfrm>
                <a:off x="5193" y="890"/>
                <a:ext cx="0" cy="21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5848" name="Line 24"/>
            <p:cNvSpPr>
              <a:spLocks noChangeShapeType="1"/>
            </p:cNvSpPr>
            <p:nvPr/>
          </p:nvSpPr>
          <p:spPr bwMode="auto">
            <a:xfrm>
              <a:off x="2381" y="890"/>
              <a:ext cx="17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49" name="Line 25"/>
            <p:cNvSpPr>
              <a:spLocks noChangeShapeType="1"/>
            </p:cNvSpPr>
            <p:nvPr/>
          </p:nvSpPr>
          <p:spPr bwMode="auto">
            <a:xfrm>
              <a:off x="2426" y="3067"/>
              <a:ext cx="17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 name="虚尾箭头 18"/>
          <p:cNvSpPr/>
          <p:nvPr/>
        </p:nvSpPr>
        <p:spPr>
          <a:xfrm>
            <a:off x="6732588" y="2997200"/>
            <a:ext cx="503237" cy="357188"/>
          </a:xfrm>
          <a:prstGeom prst="stripedRightArrow">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zh-CN" altLang="en-US"/>
          </a:p>
        </p:txBody>
      </p:sp>
      <p:sp>
        <p:nvSpPr>
          <p:cNvPr id="12" name="五边形 14"/>
          <p:cNvSpPr/>
          <p:nvPr/>
        </p:nvSpPr>
        <p:spPr>
          <a:xfrm>
            <a:off x="7451725" y="2852738"/>
            <a:ext cx="1368425" cy="785812"/>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幼圆" panose="02010509060101010101" pitchFamily="49" charset="-122"/>
                <a:ea typeface="幼圆" panose="02010509060101010101" pitchFamily="49" charset="-122"/>
              </a:rPr>
              <a:t>提交审核</a:t>
            </a:r>
          </a:p>
        </p:txBody>
      </p:sp>
      <p:grpSp>
        <p:nvGrpSpPr>
          <p:cNvPr id="205854" name="Group 30"/>
          <p:cNvGrpSpPr>
            <a:grpSpLocks/>
          </p:cNvGrpSpPr>
          <p:nvPr/>
        </p:nvGrpSpPr>
        <p:grpSpPr bwMode="auto">
          <a:xfrm>
            <a:off x="3779838" y="1412875"/>
            <a:ext cx="2806700" cy="3516313"/>
            <a:chOff x="2381" y="890"/>
            <a:chExt cx="1768" cy="2215"/>
          </a:xfrm>
        </p:grpSpPr>
        <p:sp>
          <p:nvSpPr>
            <p:cNvPr id="26" name="圆角矩形 25"/>
            <p:cNvSpPr/>
            <p:nvPr/>
          </p:nvSpPr>
          <p:spPr>
            <a:xfrm>
              <a:off x="3198" y="2296"/>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accent3">
                      <a:lumMod val="60000"/>
                      <a:lumOff val="40000"/>
                    </a:schemeClr>
                  </a:solidFill>
                </a:rPr>
                <a:t>不重复</a:t>
              </a:r>
              <a:endParaRPr lang="zh-CN" altLang="en-US" b="1">
                <a:solidFill>
                  <a:schemeClr val="accent3">
                    <a:lumMod val="60000"/>
                    <a:lumOff val="40000"/>
                  </a:schemeClr>
                </a:solidFill>
              </a:endParaRPr>
            </a:p>
          </p:txBody>
        </p:sp>
        <p:grpSp>
          <p:nvGrpSpPr>
            <p:cNvPr id="205856" name="Group 32"/>
            <p:cNvGrpSpPr>
              <a:grpSpLocks/>
            </p:cNvGrpSpPr>
            <p:nvPr/>
          </p:nvGrpSpPr>
          <p:grpSpPr bwMode="auto">
            <a:xfrm>
              <a:off x="2381" y="890"/>
              <a:ext cx="1723" cy="2215"/>
              <a:chOff x="3470" y="890"/>
              <a:chExt cx="1723" cy="2215"/>
            </a:xfrm>
          </p:grpSpPr>
          <p:sp>
            <p:nvSpPr>
              <p:cNvPr id="23" name="圆角矩形 22"/>
              <p:cNvSpPr/>
              <p:nvPr/>
            </p:nvSpPr>
            <p:spPr>
              <a:xfrm>
                <a:off x="4005" y="945"/>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已制作</a:t>
                </a:r>
                <a:endParaRPr lang="zh-CN" altLang="en-US" b="1">
                  <a:solidFill>
                    <a:srgbClr val="FF0000"/>
                  </a:solidFill>
                </a:endParaRPr>
              </a:p>
            </p:txBody>
          </p:sp>
          <p:sp>
            <p:nvSpPr>
              <p:cNvPr id="24" name="圆角矩形 23"/>
              <p:cNvSpPr/>
              <p:nvPr/>
            </p:nvSpPr>
            <p:spPr>
              <a:xfrm>
                <a:off x="4275" y="1485"/>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制作中</a:t>
                </a:r>
                <a:endParaRPr lang="zh-CN" altLang="en-US" b="1">
                  <a:solidFill>
                    <a:srgbClr val="FF0000"/>
                  </a:solidFill>
                </a:endParaRPr>
              </a:p>
            </p:txBody>
          </p:sp>
          <p:sp>
            <p:nvSpPr>
              <p:cNvPr id="27" name="圆角矩形 26"/>
              <p:cNvSpPr/>
              <p:nvPr/>
            </p:nvSpPr>
            <p:spPr>
              <a:xfrm>
                <a:off x="3960" y="2790"/>
                <a:ext cx="855" cy="315"/>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0070C0"/>
                    </a:solidFill>
                  </a:rPr>
                  <a:t>错　误</a:t>
                </a:r>
                <a:endParaRPr lang="zh-CN" altLang="en-US" b="1">
                  <a:solidFill>
                    <a:srgbClr val="0070C0"/>
                  </a:solidFill>
                </a:endParaRPr>
              </a:p>
            </p:txBody>
          </p:sp>
          <p:cxnSp>
            <p:nvCxnSpPr>
              <p:cNvPr id="29" name="直接箭头连接符 28"/>
              <p:cNvCxnSpPr/>
              <p:nvPr/>
            </p:nvCxnSpPr>
            <p:spPr>
              <a:xfrm flipV="1">
                <a:off x="3825" y="1800"/>
                <a:ext cx="315" cy="1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5400000" flipH="1" flipV="1">
                <a:off x="3532" y="1373"/>
                <a:ext cx="450" cy="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780" y="2250"/>
                <a:ext cx="360" cy="1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rot="16200000" flipH="1">
                <a:off x="3577" y="2452"/>
                <a:ext cx="315" cy="2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864" name="Line 40"/>
              <p:cNvSpPr>
                <a:spLocks noChangeShapeType="1"/>
              </p:cNvSpPr>
              <p:nvPr/>
            </p:nvSpPr>
            <p:spPr bwMode="auto">
              <a:xfrm>
                <a:off x="3470" y="890"/>
                <a:ext cx="0" cy="21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65" name="Line 41"/>
              <p:cNvSpPr>
                <a:spLocks noChangeShapeType="1"/>
              </p:cNvSpPr>
              <p:nvPr/>
            </p:nvSpPr>
            <p:spPr bwMode="auto">
              <a:xfrm>
                <a:off x="5193" y="890"/>
                <a:ext cx="0" cy="21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05866" name="Line 42"/>
            <p:cNvSpPr>
              <a:spLocks noChangeShapeType="1"/>
            </p:cNvSpPr>
            <p:nvPr/>
          </p:nvSpPr>
          <p:spPr bwMode="auto">
            <a:xfrm>
              <a:off x="2381" y="890"/>
              <a:ext cx="17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67" name="Line 43"/>
            <p:cNvSpPr>
              <a:spLocks noChangeShapeType="1"/>
            </p:cNvSpPr>
            <p:nvPr/>
          </p:nvSpPr>
          <p:spPr bwMode="auto">
            <a:xfrm>
              <a:off x="2426" y="3067"/>
              <a:ext cx="17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1331913" y="2924175"/>
            <a:ext cx="1714500" cy="785813"/>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幼圆" panose="02010509060101010101" pitchFamily="49" charset="-122"/>
                <a:ea typeface="幼圆" panose="02010509060101010101" pitchFamily="49" charset="-122"/>
              </a:rPr>
              <a:t>系统预审核</a:t>
            </a:r>
          </a:p>
        </p:txBody>
      </p:sp>
      <p:sp>
        <p:nvSpPr>
          <p:cNvPr id="5" name="五边形 4"/>
          <p:cNvSpPr/>
          <p:nvPr/>
        </p:nvSpPr>
        <p:spPr>
          <a:xfrm>
            <a:off x="3995738" y="2924175"/>
            <a:ext cx="1714500" cy="785813"/>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2000" b="1">
                <a:solidFill>
                  <a:schemeClr val="tx1"/>
                </a:solidFill>
                <a:latin typeface="幼圆" pitchFamily="49" charset="-122"/>
                <a:ea typeface="幼圆" pitchFamily="49" charset="-122"/>
              </a:rPr>
              <a:t>人工审</a:t>
            </a:r>
            <a:r>
              <a:rPr lang="zh-CN" altLang="en-US" sz="2000" b="1">
                <a:solidFill>
                  <a:schemeClr val="tx1"/>
                </a:solidFill>
                <a:latin typeface="幼圆" pitchFamily="49" charset="-122"/>
                <a:ea typeface="幼圆" pitchFamily="49" charset="-122"/>
              </a:rPr>
              <a:t>核</a:t>
            </a:r>
          </a:p>
        </p:txBody>
      </p:sp>
      <p:sp>
        <p:nvSpPr>
          <p:cNvPr id="6" name="圆角矩形 5"/>
          <p:cNvSpPr/>
          <p:nvPr/>
        </p:nvSpPr>
        <p:spPr>
          <a:xfrm>
            <a:off x="6516688" y="3573463"/>
            <a:ext cx="1357312" cy="500062"/>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0000"/>
                </a:solidFill>
              </a:rPr>
              <a:t>拒　绝</a:t>
            </a:r>
            <a:endParaRPr lang="zh-CN" altLang="en-US" b="1">
              <a:solidFill>
                <a:srgbClr val="FF0000"/>
              </a:solidFill>
            </a:endParaRPr>
          </a:p>
        </p:txBody>
      </p:sp>
      <p:sp>
        <p:nvSpPr>
          <p:cNvPr id="7" name="圆角矩形 6"/>
          <p:cNvSpPr/>
          <p:nvPr/>
        </p:nvSpPr>
        <p:spPr>
          <a:xfrm>
            <a:off x="6443663" y="2565400"/>
            <a:ext cx="1357312" cy="500063"/>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accent3">
                    <a:lumMod val="60000"/>
                    <a:lumOff val="40000"/>
                  </a:schemeClr>
                </a:solidFill>
              </a:rPr>
              <a:t>通　过</a:t>
            </a:r>
            <a:endParaRPr lang="zh-CN" altLang="en-US" b="1">
              <a:solidFill>
                <a:schemeClr val="accent3">
                  <a:lumMod val="60000"/>
                  <a:lumOff val="40000"/>
                </a:schemeClr>
              </a:solidFill>
            </a:endParaRPr>
          </a:p>
        </p:txBody>
      </p:sp>
      <p:cxnSp>
        <p:nvCxnSpPr>
          <p:cNvPr id="8" name="直接箭头连接符 7"/>
          <p:cNvCxnSpPr/>
          <p:nvPr/>
        </p:nvCxnSpPr>
        <p:spPr>
          <a:xfrm rot="5400000" flipH="1" flipV="1">
            <a:off x="5833268" y="2815432"/>
            <a:ext cx="500063"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16200000" flipH="1">
            <a:off x="5833269" y="3464719"/>
            <a:ext cx="500062"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虚尾箭头 9"/>
          <p:cNvSpPr>
            <a:spLocks noChangeArrowheads="1"/>
          </p:cNvSpPr>
          <p:nvPr/>
        </p:nvSpPr>
        <p:spPr bwMode="auto">
          <a:xfrm>
            <a:off x="3203575" y="3141663"/>
            <a:ext cx="720725" cy="357187"/>
          </a:xfrm>
          <a:custGeom>
            <a:avLst/>
            <a:gdLst>
              <a:gd name="T0" fmla="*/ 535785 w 714380"/>
              <a:gd name="T1" fmla="*/ 0 h 357190"/>
              <a:gd name="T2" fmla="*/ 0 w 714380"/>
              <a:gd name="T3" fmla="*/ 178595 h 357190"/>
              <a:gd name="T4" fmla="*/ 535785 w 714380"/>
              <a:gd name="T5" fmla="*/ 357190 h 357190"/>
              <a:gd name="T6" fmla="*/ 714380 w 714380"/>
              <a:gd name="T7" fmla="*/ 178595 h 357190"/>
              <a:gd name="T8" fmla="*/ 17694720 60000 65536"/>
              <a:gd name="T9" fmla="*/ 11796480 60000 65536"/>
              <a:gd name="T10" fmla="*/ 5898240 60000 65536"/>
              <a:gd name="T11" fmla="*/ 0 60000 65536"/>
              <a:gd name="T12" fmla="*/ 55811 w 714380"/>
              <a:gd name="T13" fmla="*/ 89298 h 357190"/>
              <a:gd name="T14" fmla="*/ 625083 w 714380"/>
              <a:gd name="T15" fmla="*/ 267893 h 357190"/>
            </a:gdLst>
            <a:ahLst/>
            <a:cxnLst>
              <a:cxn ang="T8">
                <a:pos x="T0" y="T1"/>
              </a:cxn>
              <a:cxn ang="T9">
                <a:pos x="T2" y="T3"/>
              </a:cxn>
              <a:cxn ang="T10">
                <a:pos x="T4" y="T5"/>
              </a:cxn>
              <a:cxn ang="T11">
                <a:pos x="T6" y="T7"/>
              </a:cxn>
            </a:cxnLst>
            <a:rect l="T12" t="T13" r="T14" b="T15"/>
            <a:pathLst>
              <a:path w="714380"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535785" y="89298"/>
                </a:lnTo>
                <a:lnTo>
                  <a:pt x="535785" y="0"/>
                </a:lnTo>
                <a:lnTo>
                  <a:pt x="714380" y="178595"/>
                </a:lnTo>
                <a:lnTo>
                  <a:pt x="535785" y="357190"/>
                </a:lnTo>
                <a:lnTo>
                  <a:pt x="535785" y="267893"/>
                </a:lnTo>
                <a:lnTo>
                  <a:pt x="55811" y="267893"/>
                </a:lnTo>
                <a:close/>
              </a:path>
            </a:pathLst>
          </a:custGeom>
          <a:solidFill>
            <a:srgbClr val="4BC5B9"/>
          </a:solidFill>
          <a:ln w="38100" cmpd="dbl" algn="ctr">
            <a:solidFill>
              <a:schemeClr val="tx1"/>
            </a:solidFill>
            <a:miter lim="800000"/>
            <a:headEnd/>
            <a:tailEnd/>
          </a:ln>
          <a:effectLst>
            <a:outerShdw dist="78601" dir="2700000" rotWithShape="0">
              <a:srgbClr val="000000">
                <a:alpha val="35500"/>
              </a:srgbClr>
            </a:outerShdw>
          </a:effectLst>
        </p:spPr>
        <p:txBody>
          <a:bodyPr anchor="ctr"/>
          <a:lstStyle/>
          <a:p>
            <a:pPr algn="ctr">
              <a:defRPr/>
            </a:pPr>
            <a:endParaRPr lang="zh-CN" altLang="en-US">
              <a:solidFill>
                <a:schemeClr val="lt1"/>
              </a:solidFill>
              <a:latin typeface="+mn-lt"/>
              <a:ea typeface="+mn-ea"/>
            </a:endParaRPr>
          </a:p>
        </p:txBody>
      </p:sp>
      <p:sp>
        <p:nvSpPr>
          <p:cNvPr id="20" name="圆角矩形 19"/>
          <p:cNvSpPr/>
          <p:nvPr/>
        </p:nvSpPr>
        <p:spPr>
          <a:xfrm>
            <a:off x="2771775" y="1844675"/>
            <a:ext cx="1357313" cy="500063"/>
          </a:xfrm>
          <a:prstGeom prst="roundRect">
            <a:avLst/>
          </a:prstGeom>
          <a:solidFill>
            <a:schemeClr val="tx1">
              <a:lumMod val="5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C000"/>
                </a:solidFill>
              </a:rPr>
              <a:t>冲　突</a:t>
            </a:r>
            <a:endParaRPr lang="zh-CN" altLang="en-US" b="1">
              <a:solidFill>
                <a:srgbClr val="FFC000"/>
              </a:solidFill>
            </a:endParaRPr>
          </a:p>
        </p:txBody>
      </p:sp>
      <p:cxnSp>
        <p:nvCxnSpPr>
          <p:cNvPr id="21" name="直接箭头连接符 20"/>
          <p:cNvCxnSpPr/>
          <p:nvPr/>
        </p:nvCxnSpPr>
        <p:spPr>
          <a:xfrm flipV="1">
            <a:off x="2627313" y="2349500"/>
            <a:ext cx="571500"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888" name="Text Box 16"/>
          <p:cNvSpPr txBox="1">
            <a:spLocks noChangeArrowheads="1"/>
          </p:cNvSpPr>
          <p:nvPr/>
        </p:nvSpPr>
        <p:spPr bwMode="auto">
          <a:xfrm>
            <a:off x="827088" y="765175"/>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a:t>5.</a:t>
            </a:r>
            <a:r>
              <a:rPr lang="zh-CN" altLang="en-US" sz="4000" b="1"/>
              <a:t>审核</a:t>
            </a:r>
          </a:p>
        </p:txBody>
      </p:sp>
      <p:sp>
        <p:nvSpPr>
          <p:cNvPr id="207889" name="Rectangle 17"/>
          <p:cNvSpPr>
            <a:spLocks noChangeArrowheads="1"/>
          </p:cNvSpPr>
          <p:nvPr/>
        </p:nvSpPr>
        <p:spPr bwMode="auto">
          <a:xfrm>
            <a:off x="250825" y="4149725"/>
            <a:ext cx="66246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Ø"/>
            </a:pPr>
            <a:r>
              <a:rPr lang="zh-CN" altLang="en-US" sz="3200">
                <a:latin typeface="黑体" panose="02010609060101010101" pitchFamily="49" charset="-122"/>
                <a:ea typeface="黑体" panose="02010609060101010101" pitchFamily="49" charset="-122"/>
              </a:rPr>
              <a:t>按提交审核的顺序进行操作；</a:t>
            </a:r>
            <a:endParaRPr lang="en-US" altLang="zh-CN" sz="3200">
              <a:latin typeface="黑体" panose="02010609060101010101" pitchFamily="49" charset="-122"/>
              <a:ea typeface="黑体" panose="02010609060101010101" pitchFamily="49" charset="-122"/>
            </a:endParaRPr>
          </a:p>
          <a:p>
            <a:pPr>
              <a:buFont typeface="Wingdings" panose="05000000000000000000" pitchFamily="2" charset="2"/>
              <a:buChar char="Ø"/>
            </a:pPr>
            <a:r>
              <a:rPr lang="en-US" altLang="zh-CN" sz="3200">
                <a:ea typeface="黑体" panose="02010609060101010101" pitchFamily="49" charset="-122"/>
              </a:rPr>
              <a:t>“</a:t>
            </a:r>
            <a:r>
              <a:rPr lang="zh-CN" altLang="en-US" sz="3200">
                <a:latin typeface="黑体" panose="02010609060101010101" pitchFamily="49" charset="-122"/>
                <a:ea typeface="黑体" panose="02010609060101010101" pitchFamily="49" charset="-122"/>
              </a:rPr>
              <a:t>待审核</a:t>
            </a:r>
            <a:r>
              <a:rPr lang="en-US" altLang="zh-CN" sz="3200">
                <a:ea typeface="黑体" panose="02010609060101010101" pitchFamily="49" charset="-122"/>
              </a:rPr>
              <a:t>”</a:t>
            </a:r>
            <a:r>
              <a:rPr lang="zh-CN" altLang="en-US" sz="3200">
                <a:latin typeface="黑体" panose="02010609060101010101" pitchFamily="49" charset="-122"/>
                <a:ea typeface="黑体" panose="02010609060101010101" pitchFamily="49" charset="-122"/>
              </a:rPr>
              <a:t>表示系统正在进行预审核</a:t>
            </a:r>
            <a:endParaRPr lang="en-US" altLang="zh-CN" sz="3200">
              <a:latin typeface="黑体" panose="02010609060101010101" pitchFamily="49" charset="-122"/>
              <a:ea typeface="黑体" panose="02010609060101010101" pitchFamily="49" charset="-122"/>
            </a:endParaRPr>
          </a:p>
          <a:p>
            <a:pPr>
              <a:buFont typeface="Wingdings" panose="05000000000000000000" pitchFamily="2" charset="2"/>
              <a:buChar char="Ø"/>
            </a:pPr>
            <a:r>
              <a:rPr lang="en-US" altLang="zh-CN" sz="3200">
                <a:ea typeface="黑体" panose="02010609060101010101" pitchFamily="49" charset="-122"/>
              </a:rPr>
              <a:t>“</a:t>
            </a:r>
            <a:r>
              <a:rPr lang="zh-CN" altLang="en-US" sz="3200">
                <a:latin typeface="黑体" panose="02010609060101010101" pitchFamily="49" charset="-122"/>
                <a:ea typeface="黑体" panose="02010609060101010101" pitchFamily="49" charset="-122"/>
              </a:rPr>
              <a:t>审核中</a:t>
            </a:r>
            <a:r>
              <a:rPr lang="en-US" altLang="zh-CN" sz="3200">
                <a:ea typeface="黑体" panose="02010609060101010101" pitchFamily="49" charset="-122"/>
              </a:rPr>
              <a:t>”</a:t>
            </a:r>
            <a:r>
              <a:rPr lang="zh-CN" altLang="en-US" sz="3200">
                <a:latin typeface="黑体" panose="02010609060101010101" pitchFamily="49" charset="-122"/>
                <a:ea typeface="黑体" panose="02010609060101010101" pitchFamily="49" charset="-122"/>
              </a:rPr>
              <a:t>表示系统预审核完成，转入人工审核；</a:t>
            </a:r>
            <a:endParaRPr lang="en-US" altLang="zh-CN" sz="32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DAL1">
  <a:themeElements>
    <a:clrScheme name="CADAL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ADAL1">
      <a:majorFont>
        <a:latin typeface="Calibri"/>
        <a:ea typeface="宋体"/>
        <a:cs typeface=""/>
      </a:majorFont>
      <a:minorFont>
        <a:latin typeface="Cambria"/>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DAL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TotalTime>
  <Words>2361</Words>
  <Application>Microsoft Office PowerPoint</Application>
  <PresentationFormat>全屏显示(4:3)</PresentationFormat>
  <Paragraphs>237</Paragraphs>
  <Slides>36</Slides>
  <Notes>34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36</vt:i4>
      </vt:variant>
    </vt:vector>
  </HeadingPairs>
  <TitlesOfParts>
    <vt:vector size="51" baseType="lpstr">
      <vt:lpstr>Arial</vt:lpstr>
      <vt:lpstr>宋体</vt:lpstr>
      <vt:lpstr>Calibri</vt:lpstr>
      <vt:lpstr>Cambria</vt:lpstr>
      <vt:lpstr>黑体</vt:lpstr>
      <vt:lpstr>华文新魏</vt:lpstr>
      <vt:lpstr>楷体_GB2312</vt:lpstr>
      <vt:lpstr>Wingdings</vt:lpstr>
      <vt:lpstr>Goudy Old Style</vt:lpstr>
      <vt:lpstr>幼圆</vt:lpstr>
      <vt:lpstr>Tahoma</vt:lpstr>
      <vt:lpstr>华文细黑</vt:lpstr>
      <vt:lpstr>Wingdings 2</vt:lpstr>
      <vt:lpstr>演示文稿1</vt:lpstr>
      <vt:lpstr>CADAL1</vt:lpstr>
      <vt:lpstr>PowerPoint 演示文稿</vt:lpstr>
      <vt:lpstr>主 题 内 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3.现代图书查重规则</vt:lpstr>
      <vt:lpstr>PowerPoint 演示文稿</vt:lpstr>
      <vt:lpstr>1查重系统登录地址</vt:lpstr>
      <vt:lpstr>2创建一个查重任务</vt:lpstr>
      <vt:lpstr>3上传书目（1）选择书目文件</vt:lpstr>
      <vt:lpstr>3上传书目（2）书目上传完成</vt:lpstr>
      <vt:lpstr>4提交查重</vt:lpstr>
      <vt:lpstr>5书目调整（1）选择需调整的书目类型，并进入书目调整页面</vt:lpstr>
      <vt:lpstr>5书目调整（1）选择需调整的书目类型，并进入书目调整页面</vt:lpstr>
      <vt:lpstr>5书目调整（2）具体的书目调整页面</vt:lpstr>
      <vt:lpstr>6提交审核</vt:lpstr>
      <vt:lpstr>7审核（待审核、审核中、拒绝审核、审核通过）</vt:lpstr>
      <vt:lpstr>总结：参建单位的几个关键动作</vt:lpstr>
      <vt:lpstr>PowerPoint 演示文稿</vt:lpstr>
      <vt:lpstr>1审核规范</vt:lpstr>
      <vt:lpstr>2审核原则</vt:lpstr>
      <vt:lpstr>3审核模型</vt:lpstr>
      <vt:lpstr>PowerPoint 演示文稿</vt:lpstr>
      <vt:lpstr>常见问题－标题</vt:lpstr>
      <vt:lpstr>常见问题－出版社</vt:lpstr>
      <vt:lpstr>常见问题－作者</vt:lpstr>
      <vt:lpstr>PowerPoint 演示文稿</vt:lpstr>
      <vt:lpstr>PowerPoint 演示文稿</vt:lpstr>
      <vt:lpstr>PowerPoint 演示文稿</vt:lpstr>
    </vt:vector>
  </TitlesOfParts>
  <Company>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11</dc:creator>
  <cp:lastModifiedBy>Kit</cp:lastModifiedBy>
  <cp:revision>45</cp:revision>
  <dcterms:created xsi:type="dcterms:W3CDTF">2008-10-10T02:11:21Z</dcterms:created>
  <dcterms:modified xsi:type="dcterms:W3CDTF">2019-09-26T04:15:50Z</dcterms:modified>
</cp:coreProperties>
</file>